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303" r:id="rId3"/>
    <p:sldId id="337" r:id="rId4"/>
    <p:sldId id="292" r:id="rId5"/>
    <p:sldId id="294" r:id="rId6"/>
    <p:sldId id="295" r:id="rId7"/>
    <p:sldId id="309" r:id="rId8"/>
    <p:sldId id="317" r:id="rId9"/>
    <p:sldId id="310" r:id="rId10"/>
    <p:sldId id="318" r:id="rId11"/>
    <p:sldId id="296" r:id="rId12"/>
    <p:sldId id="297" r:id="rId13"/>
    <p:sldId id="299" r:id="rId14"/>
    <p:sldId id="298" r:id="rId15"/>
    <p:sldId id="300" r:id="rId16"/>
    <p:sldId id="302" r:id="rId17"/>
    <p:sldId id="319" r:id="rId18"/>
    <p:sldId id="320" r:id="rId19"/>
    <p:sldId id="305" r:id="rId20"/>
    <p:sldId id="306" r:id="rId21"/>
    <p:sldId id="301" r:id="rId22"/>
    <p:sldId id="307" r:id="rId23"/>
    <p:sldId id="313" r:id="rId24"/>
    <p:sldId id="312" r:id="rId25"/>
    <p:sldId id="308" r:id="rId26"/>
    <p:sldId id="316" r:id="rId27"/>
    <p:sldId id="321" r:id="rId28"/>
    <p:sldId id="322" r:id="rId29"/>
    <p:sldId id="323" r:id="rId30"/>
    <p:sldId id="324" r:id="rId31"/>
    <p:sldId id="325" r:id="rId32"/>
    <p:sldId id="326" r:id="rId33"/>
    <p:sldId id="304" r:id="rId34"/>
    <p:sldId id="327" r:id="rId35"/>
    <p:sldId id="328" r:id="rId36"/>
    <p:sldId id="329" r:id="rId37"/>
    <p:sldId id="330" r:id="rId38"/>
    <p:sldId id="331" r:id="rId39"/>
    <p:sldId id="332" r:id="rId40"/>
    <p:sldId id="333" r:id="rId41"/>
    <p:sldId id="334" r:id="rId42"/>
    <p:sldId id="314" r:id="rId43"/>
    <p:sldId id="315" r:id="rId44"/>
    <p:sldId id="335" r:id="rId45"/>
    <p:sldId id="336" r:id="rId46"/>
    <p:sldId id="311" r:id="rId47"/>
    <p:sldId id="26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2" autoAdjust="0"/>
    <p:restoredTop sz="94660"/>
  </p:normalViewPr>
  <p:slideViewPr>
    <p:cSldViewPr snapToGrid="0">
      <p:cViewPr varScale="1">
        <p:scale>
          <a:sx n="63" d="100"/>
          <a:sy n="63" d="100"/>
        </p:scale>
        <p:origin x="8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hu-HU"/>
              <a:t>Mintacím szerkesztése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C6A64895-52EC-4685-AB85-42759ADE69F3}" type="datetimeFigureOut">
              <a:rPr lang="hu-HU" smtClean="0"/>
              <a:t>2021. 11. 27.</a:t>
            </a:fld>
            <a:endParaRPr lang="hu-HU"/>
          </a:p>
        </p:txBody>
      </p:sp>
      <p:sp>
        <p:nvSpPr>
          <p:cNvPr id="5" name="Footer Placeholder 4"/>
          <p:cNvSpPr>
            <a:spLocks noGrp="1"/>
          </p:cNvSpPr>
          <p:nvPr>
            <p:ph type="ftr" sz="quarter" idx="11"/>
          </p:nvPr>
        </p:nvSpPr>
        <p:spPr>
          <a:xfrm>
            <a:off x="2416500" y="329307"/>
            <a:ext cx="4973915" cy="309201"/>
          </a:xfrm>
        </p:spPr>
        <p:txBody>
          <a:bodyPr/>
          <a:lstStyle/>
          <a:p>
            <a:endParaRPr lang="hu-HU"/>
          </a:p>
        </p:txBody>
      </p:sp>
      <p:sp>
        <p:nvSpPr>
          <p:cNvPr id="6" name="Slide Number Placeholder 5"/>
          <p:cNvSpPr>
            <a:spLocks noGrp="1"/>
          </p:cNvSpPr>
          <p:nvPr>
            <p:ph type="sldNum" sz="quarter" idx="12"/>
          </p:nvPr>
        </p:nvSpPr>
        <p:spPr>
          <a:xfrm>
            <a:off x="1437664" y="798973"/>
            <a:ext cx="811019" cy="503578"/>
          </a:xfrm>
        </p:spPr>
        <p:txBody>
          <a:bodyPr/>
          <a:lstStyle/>
          <a:p>
            <a:fld id="{FC641917-7312-4256-8002-6CBB77698199}" type="slidenum">
              <a:rPr lang="hu-HU" smtClean="0"/>
              <a:t>‹#›</a:t>
            </a:fld>
            <a:endParaRPr lang="hu-HU"/>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2097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C6A64895-52EC-4685-AB85-42759ADE69F3}" type="datetimeFigureOut">
              <a:rPr lang="hu-HU" smtClean="0"/>
              <a:t>2021. 11. 27.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C641917-7312-4256-8002-6CBB77698199}" type="slidenum">
              <a:rPr lang="hu-HU" smtClean="0"/>
              <a:t>‹#›</a:t>
            </a:fld>
            <a:endParaRPr lang="hu-HU"/>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3196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hu-HU"/>
              <a:t>Mintacím szerkesztése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C6A64895-52EC-4685-AB85-42759ADE69F3}" type="datetimeFigureOut">
              <a:rPr lang="hu-HU" smtClean="0"/>
              <a:t>2021. 11. 27.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C641917-7312-4256-8002-6CBB77698199}" type="slidenum">
              <a:rPr lang="hu-HU" smtClean="0"/>
              <a:t>‹#›</a:t>
            </a:fld>
            <a:endParaRPr lang="hu-HU"/>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0058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C6A64895-52EC-4685-AB85-42759ADE69F3}" type="datetimeFigureOut">
              <a:rPr lang="hu-HU" smtClean="0"/>
              <a:t>2021. 11. 27.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C641917-7312-4256-8002-6CBB77698199}" type="slidenum">
              <a:rPr lang="hu-HU" smtClean="0"/>
              <a:t>‹#›</a:t>
            </a:fld>
            <a:endParaRPr lang="hu-HU"/>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900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hu-HU"/>
              <a:t>Mintacím szerkesztése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C6A64895-52EC-4685-AB85-42759ADE69F3}" type="datetimeFigureOut">
              <a:rPr lang="hu-HU" smtClean="0"/>
              <a:t>2021. 11. 27.</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FC641917-7312-4256-8002-6CBB77698199}" type="slidenum">
              <a:rPr lang="hu-HU" smtClean="0"/>
              <a:t>‹#›</a:t>
            </a:fld>
            <a:endParaRPr lang="hu-HU"/>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8955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hu-HU"/>
              <a:t>Mintacím szerkesztése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C6A64895-52EC-4685-AB85-42759ADE69F3}" type="datetimeFigureOut">
              <a:rPr lang="hu-HU" smtClean="0"/>
              <a:t>2021. 11. 27.</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FC641917-7312-4256-8002-6CBB77698199}" type="slidenum">
              <a:rPr lang="hu-HU" smtClean="0"/>
              <a:t>‹#›</a:t>
            </a:fld>
            <a:endParaRPr lang="hu-HU"/>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21432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hu-HU"/>
              <a:t>Mintacím szerkesztése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1447191" y="2824269"/>
            <a:ext cx="4645152" cy="2644457"/>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412362" y="2821491"/>
            <a:ext cx="4645152" cy="2637371"/>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C6A64895-52EC-4685-AB85-42759ADE69F3}" type="datetimeFigureOut">
              <a:rPr lang="hu-HU" smtClean="0"/>
              <a:t>2021. 11. 27.</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FC641917-7312-4256-8002-6CBB77698199}" type="slidenum">
              <a:rPr lang="hu-HU" smtClean="0"/>
              <a:t>‹#›</a:t>
            </a:fld>
            <a:endParaRPr lang="hu-HU"/>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5806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C6A64895-52EC-4685-AB85-42759ADE69F3}" type="datetimeFigureOut">
              <a:rPr lang="hu-HU" smtClean="0"/>
              <a:t>2021. 11. 27.</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FC641917-7312-4256-8002-6CBB77698199}" type="slidenum">
              <a:rPr lang="hu-HU" smtClean="0"/>
              <a:t>‹#›</a:t>
            </a:fld>
            <a:endParaRPr lang="hu-HU"/>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6542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A64895-52EC-4685-AB85-42759ADE69F3}" type="datetimeFigureOut">
              <a:rPr lang="hu-HU" smtClean="0"/>
              <a:t>2021. 11. 27.</a:t>
            </a:fld>
            <a:endParaRPr lang="hu-HU"/>
          </a:p>
        </p:txBody>
      </p:sp>
      <p:sp>
        <p:nvSpPr>
          <p:cNvPr id="3" name="Footer Placeholder 2"/>
          <p:cNvSpPr>
            <a:spLocks noGrp="1"/>
          </p:cNvSpPr>
          <p:nvPr>
            <p:ph type="ftr" sz="quarter" idx="11"/>
          </p:nvPr>
        </p:nvSpPr>
        <p:spPr/>
        <p:txBody>
          <a:bodyPr/>
          <a:lstStyle/>
          <a:p>
            <a:endParaRPr lang="hu-HU"/>
          </a:p>
        </p:txBody>
      </p:sp>
      <p:sp>
        <p:nvSpPr>
          <p:cNvPr id="4" name="Slide Number Placeholder 3"/>
          <p:cNvSpPr>
            <a:spLocks noGrp="1"/>
          </p:cNvSpPr>
          <p:nvPr>
            <p:ph type="sldNum" sz="quarter" idx="12"/>
          </p:nvPr>
        </p:nvSpPr>
        <p:spPr/>
        <p:txBody>
          <a:bodyPr/>
          <a:lstStyle/>
          <a:p>
            <a:fld id="{FC641917-7312-4256-8002-6CBB77698199}" type="slidenum">
              <a:rPr lang="hu-HU" smtClean="0"/>
              <a:t>‹#›</a:t>
            </a:fld>
            <a:endParaRPr lang="hu-HU"/>
          </a:p>
        </p:txBody>
      </p:sp>
    </p:spTree>
    <p:extLst>
      <p:ext uri="{BB962C8B-B14F-4D97-AF65-F5344CB8AC3E}">
        <p14:creationId xmlns:p14="http://schemas.microsoft.com/office/powerpoint/2010/main" val="3630865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hu-HU"/>
              <a:t>Mintacím szerkesztése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C6A64895-52EC-4685-AB85-42759ADE69F3}" type="datetimeFigureOut">
              <a:rPr lang="hu-HU" smtClean="0"/>
              <a:t>2021. 11. 27.</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FC641917-7312-4256-8002-6CBB77698199}" type="slidenum">
              <a:rPr lang="hu-HU" smtClean="0"/>
              <a:t>‹#›</a:t>
            </a:fld>
            <a:endParaRPr lang="hu-HU"/>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1886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hu-HU"/>
              <a:t>Mintacím szerkesztése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C6A64895-52EC-4685-AB85-42759ADE69F3}" type="datetimeFigureOut">
              <a:rPr lang="hu-HU" smtClean="0"/>
              <a:t>2021. 11. 27.</a:t>
            </a:fld>
            <a:endParaRPr lang="hu-HU"/>
          </a:p>
        </p:txBody>
      </p:sp>
      <p:sp>
        <p:nvSpPr>
          <p:cNvPr id="6" name="Footer Placeholder 5"/>
          <p:cNvSpPr>
            <a:spLocks noGrp="1"/>
          </p:cNvSpPr>
          <p:nvPr>
            <p:ph type="ftr" sz="quarter" idx="11"/>
          </p:nvPr>
        </p:nvSpPr>
        <p:spPr>
          <a:xfrm>
            <a:off x="1447382" y="318640"/>
            <a:ext cx="5541004" cy="320931"/>
          </a:xfrm>
        </p:spPr>
        <p:txBody>
          <a:bodyPr/>
          <a:lstStyle/>
          <a:p>
            <a:endParaRPr lang="hu-HU"/>
          </a:p>
        </p:txBody>
      </p:sp>
      <p:sp>
        <p:nvSpPr>
          <p:cNvPr id="7" name="Slide Number Placeholder 6"/>
          <p:cNvSpPr>
            <a:spLocks noGrp="1"/>
          </p:cNvSpPr>
          <p:nvPr>
            <p:ph type="sldNum" sz="quarter" idx="12"/>
          </p:nvPr>
        </p:nvSpPr>
        <p:spPr/>
        <p:txBody>
          <a:bodyPr/>
          <a:lstStyle/>
          <a:p>
            <a:fld id="{FC641917-7312-4256-8002-6CBB77698199}" type="slidenum">
              <a:rPr lang="hu-HU" smtClean="0"/>
              <a:t>‹#›</a:t>
            </a:fld>
            <a:endParaRPr lang="hu-HU"/>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019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hu-HU"/>
              <a:t>Mintacím szerkesztése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6A64895-52EC-4685-AB85-42759ADE69F3}" type="datetimeFigureOut">
              <a:rPr lang="hu-HU" smtClean="0"/>
              <a:t>2021. 11. 27.</a:t>
            </a:fld>
            <a:endParaRPr lang="hu-HU"/>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u-HU"/>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C641917-7312-4256-8002-6CBB77698199}" type="slidenum">
              <a:rPr lang="hu-HU" smtClean="0"/>
              <a:t>‹#›</a:t>
            </a:fld>
            <a:endParaRPr lang="hu-HU"/>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29316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N6m8pyuzjVU&amp;t=1444s" TargetMode="External"/><Relationship Id="rId2" Type="http://schemas.openxmlformats.org/officeDocument/2006/relationships/hyperlink" Target="https://www.youtube.com/watch?v=r56BwMLLYmg"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a:extLst>
              <a:ext uri="{FF2B5EF4-FFF2-40B4-BE49-F238E27FC236}">
                <a16:creationId xmlns:a16="http://schemas.microsoft.com/office/drawing/2014/main" id="{4BA1C258-668C-400C-BA8B-4426767B92D1}"/>
              </a:ext>
            </a:extLst>
          </p:cNvPr>
          <p:cNvSpPr txBox="1"/>
          <p:nvPr/>
        </p:nvSpPr>
        <p:spPr>
          <a:xfrm>
            <a:off x="1828800" y="387350"/>
            <a:ext cx="9982200" cy="6278642"/>
          </a:xfrm>
          <a:prstGeom prst="rect">
            <a:avLst/>
          </a:prstGeom>
          <a:noFill/>
        </p:spPr>
        <p:txBody>
          <a:bodyPr wrap="square" rtlCol="0">
            <a:spAutoFit/>
          </a:bodyPr>
          <a:lstStyle/>
          <a:p>
            <a:pPr algn="ctr"/>
            <a:r>
              <a:rPr lang="hu-HU" sz="3600" dirty="0" err="1"/>
              <a:t>BSc</a:t>
            </a:r>
            <a:r>
              <a:rPr lang="hu-HU" sz="3600" dirty="0"/>
              <a:t> első évfolyam</a:t>
            </a:r>
          </a:p>
          <a:p>
            <a:pPr algn="ctr"/>
            <a:r>
              <a:rPr lang="hu-HU" sz="3600" dirty="0"/>
              <a:t>Számítógép és hálózati architektúrák</a:t>
            </a:r>
          </a:p>
          <a:p>
            <a:pPr algn="ctr"/>
            <a:r>
              <a:rPr lang="hu-HU" b="1" dirty="0"/>
              <a:t>DUEL-ISR-118</a:t>
            </a:r>
          </a:p>
          <a:p>
            <a:pPr algn="ctr"/>
            <a:endParaRPr lang="hu-HU" sz="3600" dirty="0"/>
          </a:p>
          <a:p>
            <a:pPr algn="ctr"/>
            <a:endParaRPr lang="hu-HU" sz="3600" dirty="0"/>
          </a:p>
          <a:p>
            <a:pPr algn="ctr"/>
            <a:r>
              <a:rPr lang="hu-HU" sz="4400" dirty="0"/>
              <a:t>Téma: Alhálózat számítási feladatok, </a:t>
            </a:r>
          </a:p>
          <a:p>
            <a:pPr algn="ctr"/>
            <a:r>
              <a:rPr lang="hu-HU" sz="4400" dirty="0"/>
              <a:t>IPv6, </a:t>
            </a:r>
            <a:r>
              <a:rPr lang="hu-HU" sz="4400" dirty="0" err="1"/>
              <a:t>Packet</a:t>
            </a:r>
            <a:r>
              <a:rPr lang="hu-HU" sz="4400" dirty="0"/>
              <a:t> </a:t>
            </a:r>
            <a:r>
              <a:rPr lang="hu-HU" sz="4400" dirty="0" err="1"/>
              <a:t>Tracer</a:t>
            </a:r>
            <a:endParaRPr lang="hu-HU" sz="4400" dirty="0"/>
          </a:p>
          <a:p>
            <a:pPr algn="ctr"/>
            <a:endParaRPr lang="hu-HU" sz="4400" dirty="0"/>
          </a:p>
          <a:p>
            <a:pPr algn="r"/>
            <a:r>
              <a:rPr lang="hu-HU" sz="3200" dirty="0"/>
              <a:t>Készítette: Farkas Imre</a:t>
            </a:r>
          </a:p>
          <a:p>
            <a:pPr algn="r"/>
            <a:r>
              <a:rPr lang="hu-HU" sz="3200" dirty="0"/>
              <a:t>Előszállás, </a:t>
            </a:r>
            <a:r>
              <a:rPr lang="hu-HU" sz="3200" dirty="0" smtClean="0"/>
              <a:t>2021.11.27</a:t>
            </a:r>
            <a:r>
              <a:rPr lang="hu-HU" sz="3200" dirty="0"/>
              <a:t>.</a:t>
            </a:r>
          </a:p>
        </p:txBody>
      </p:sp>
    </p:spTree>
    <p:extLst>
      <p:ext uri="{BB962C8B-B14F-4D97-AF65-F5344CB8AC3E}">
        <p14:creationId xmlns:p14="http://schemas.microsoft.com/office/powerpoint/2010/main" val="1509133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34696" y="1333500"/>
            <a:ext cx="9520158" cy="520254"/>
          </a:xfrm>
        </p:spPr>
        <p:txBody>
          <a:bodyPr>
            <a:normAutofit fontScale="90000"/>
          </a:bodyPr>
          <a:lstStyle/>
          <a:p>
            <a:r>
              <a:rPr lang="hu-HU" sz="3200" dirty="0"/>
              <a:t>IPv4 csomag fejléce</a:t>
            </a:r>
            <a:endParaRPr lang="hu-HU" dirty="0"/>
          </a:p>
        </p:txBody>
      </p:sp>
      <p:pic>
        <p:nvPicPr>
          <p:cNvPr id="4" name="Kép 3">
            <a:extLst>
              <a:ext uri="{FF2B5EF4-FFF2-40B4-BE49-F238E27FC236}">
                <a16:creationId xmlns:a16="http://schemas.microsoft.com/office/drawing/2014/main" id="{2A691399-895E-4440-81E6-0555688CFA7B}"/>
              </a:ext>
            </a:extLst>
          </p:cNvPr>
          <p:cNvPicPr>
            <a:picLocks noChangeAspect="1"/>
          </p:cNvPicPr>
          <p:nvPr/>
        </p:nvPicPr>
        <p:blipFill>
          <a:blip r:embed="rId2"/>
          <a:stretch>
            <a:fillRect/>
          </a:stretch>
        </p:blipFill>
        <p:spPr>
          <a:xfrm>
            <a:off x="0" y="2018281"/>
            <a:ext cx="3834581" cy="2407847"/>
          </a:xfrm>
          <a:prstGeom prst="rect">
            <a:avLst/>
          </a:prstGeom>
        </p:spPr>
      </p:pic>
      <p:pic>
        <p:nvPicPr>
          <p:cNvPr id="6" name="Kép 5">
            <a:extLst>
              <a:ext uri="{FF2B5EF4-FFF2-40B4-BE49-F238E27FC236}">
                <a16:creationId xmlns:a16="http://schemas.microsoft.com/office/drawing/2014/main" id="{DE9E3A9B-EAB4-4184-81B4-AD0E552A9D6F}"/>
              </a:ext>
            </a:extLst>
          </p:cNvPr>
          <p:cNvPicPr>
            <a:picLocks noChangeAspect="1"/>
          </p:cNvPicPr>
          <p:nvPr/>
        </p:nvPicPr>
        <p:blipFill>
          <a:blip r:embed="rId3"/>
          <a:stretch>
            <a:fillRect/>
          </a:stretch>
        </p:blipFill>
        <p:spPr>
          <a:xfrm>
            <a:off x="1917290" y="3670418"/>
            <a:ext cx="4090788" cy="1994259"/>
          </a:xfrm>
          <a:prstGeom prst="rect">
            <a:avLst/>
          </a:prstGeom>
        </p:spPr>
      </p:pic>
      <p:pic>
        <p:nvPicPr>
          <p:cNvPr id="8" name="Kép 7">
            <a:extLst>
              <a:ext uri="{FF2B5EF4-FFF2-40B4-BE49-F238E27FC236}">
                <a16:creationId xmlns:a16="http://schemas.microsoft.com/office/drawing/2014/main" id="{D283216F-89D3-4A3C-9231-D978070557AC}"/>
              </a:ext>
            </a:extLst>
          </p:cNvPr>
          <p:cNvPicPr>
            <a:picLocks noChangeAspect="1"/>
          </p:cNvPicPr>
          <p:nvPr/>
        </p:nvPicPr>
        <p:blipFill>
          <a:blip r:embed="rId4"/>
          <a:stretch>
            <a:fillRect/>
          </a:stretch>
        </p:blipFill>
        <p:spPr>
          <a:xfrm>
            <a:off x="7269169" y="1913438"/>
            <a:ext cx="4804845" cy="2617531"/>
          </a:xfrm>
          <a:prstGeom prst="rect">
            <a:avLst/>
          </a:prstGeom>
        </p:spPr>
      </p:pic>
      <p:pic>
        <p:nvPicPr>
          <p:cNvPr id="10" name="Kép 9">
            <a:extLst>
              <a:ext uri="{FF2B5EF4-FFF2-40B4-BE49-F238E27FC236}">
                <a16:creationId xmlns:a16="http://schemas.microsoft.com/office/drawing/2014/main" id="{FAF83D5B-538D-416E-A681-8F2E16201615}"/>
              </a:ext>
            </a:extLst>
          </p:cNvPr>
          <p:cNvPicPr>
            <a:picLocks noChangeAspect="1"/>
          </p:cNvPicPr>
          <p:nvPr/>
        </p:nvPicPr>
        <p:blipFill>
          <a:blip r:embed="rId5"/>
          <a:stretch>
            <a:fillRect/>
          </a:stretch>
        </p:blipFill>
        <p:spPr>
          <a:xfrm>
            <a:off x="6456700" y="4681265"/>
            <a:ext cx="4457546" cy="1372216"/>
          </a:xfrm>
          <a:prstGeom prst="rect">
            <a:avLst/>
          </a:prstGeom>
        </p:spPr>
      </p:pic>
    </p:spTree>
    <p:extLst>
      <p:ext uri="{BB962C8B-B14F-4D97-AF65-F5344CB8AC3E}">
        <p14:creationId xmlns:p14="http://schemas.microsoft.com/office/powerpoint/2010/main" val="2484360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0F38DBF-ADCC-47F5-A99F-6D531C0E14AA}"/>
              </a:ext>
            </a:extLst>
          </p:cNvPr>
          <p:cNvSpPr>
            <a:spLocks noGrp="1"/>
          </p:cNvSpPr>
          <p:nvPr>
            <p:ph type="title"/>
          </p:nvPr>
        </p:nvSpPr>
        <p:spPr>
          <a:xfrm>
            <a:off x="1411776" y="0"/>
            <a:ext cx="6551124" cy="1868760"/>
          </a:xfrm>
        </p:spPr>
        <p:txBody>
          <a:bodyPr vert="horz" lIns="91440" tIns="45720" rIns="91440" bIns="0" rtlCol="0" anchor="b">
            <a:normAutofit/>
          </a:bodyPr>
          <a:lstStyle/>
          <a:p>
            <a:r>
              <a:rPr lang="en-US" sz="3600" dirty="0" err="1"/>
              <a:t>Miért</a:t>
            </a:r>
            <a:r>
              <a:rPr lang="en-US" sz="3600" dirty="0"/>
              <a:t> </a:t>
            </a:r>
            <a:r>
              <a:rPr lang="en-US" sz="3600" dirty="0" err="1"/>
              <a:t>húzzuk</a:t>
            </a:r>
            <a:r>
              <a:rPr lang="en-US" sz="3600" dirty="0"/>
              <a:t> </a:t>
            </a:r>
            <a:r>
              <a:rPr lang="en-US" sz="3600" dirty="0" err="1"/>
              <a:t>még</a:t>
            </a:r>
            <a:r>
              <a:rPr lang="en-US" sz="3600" dirty="0"/>
              <a:t> </a:t>
            </a:r>
            <a:r>
              <a:rPr lang="en-US" sz="3600" dirty="0" err="1"/>
              <a:t>mindig</a:t>
            </a:r>
            <a:r>
              <a:rPr lang="en-US" sz="3600" dirty="0"/>
              <a:t>?</a:t>
            </a:r>
          </a:p>
        </p:txBody>
      </p:sp>
      <p:pic>
        <p:nvPicPr>
          <p:cNvPr id="4" name="Kép 3">
            <a:extLst>
              <a:ext uri="{FF2B5EF4-FFF2-40B4-BE49-F238E27FC236}">
                <a16:creationId xmlns:a16="http://schemas.microsoft.com/office/drawing/2014/main" id="{868898F1-1BB8-4E81-9B1D-7740191E50F8}"/>
              </a:ext>
            </a:extLst>
          </p:cNvPr>
          <p:cNvPicPr>
            <a:picLocks noChangeAspect="1"/>
          </p:cNvPicPr>
          <p:nvPr/>
        </p:nvPicPr>
        <p:blipFill>
          <a:blip r:embed="rId2"/>
          <a:stretch>
            <a:fillRect/>
          </a:stretch>
        </p:blipFill>
        <p:spPr>
          <a:xfrm>
            <a:off x="4999374" y="2232524"/>
            <a:ext cx="6282919" cy="3691214"/>
          </a:xfrm>
          <a:prstGeom prst="rect">
            <a:avLst/>
          </a:prstGeom>
        </p:spPr>
      </p:pic>
    </p:spTree>
    <p:extLst>
      <p:ext uri="{BB962C8B-B14F-4D97-AF65-F5344CB8AC3E}">
        <p14:creationId xmlns:p14="http://schemas.microsoft.com/office/powerpoint/2010/main" val="387463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259376" y="0"/>
            <a:ext cx="6036774" cy="1868760"/>
          </a:xfrm>
        </p:spPr>
        <p:txBody>
          <a:bodyPr vert="horz" lIns="91440" tIns="45720" rIns="91440" bIns="0" rtlCol="0" anchor="b">
            <a:normAutofit/>
          </a:bodyPr>
          <a:lstStyle/>
          <a:p>
            <a:r>
              <a:rPr lang="en-US" sz="3600" dirty="0"/>
              <a:t>IPv6 </a:t>
            </a:r>
            <a:r>
              <a:rPr lang="en-US" sz="3600" dirty="0" err="1"/>
              <a:t>koncepciója</a:t>
            </a:r>
            <a:endParaRPr lang="en-US" sz="3600" dirty="0"/>
          </a:p>
        </p:txBody>
      </p:sp>
      <p:pic>
        <p:nvPicPr>
          <p:cNvPr id="4" name="Kép 3">
            <a:extLst>
              <a:ext uri="{FF2B5EF4-FFF2-40B4-BE49-F238E27FC236}">
                <a16:creationId xmlns:a16="http://schemas.microsoft.com/office/drawing/2014/main" id="{B112E880-B4CA-4EE6-BB92-7D2D6ABAB052}"/>
              </a:ext>
            </a:extLst>
          </p:cNvPr>
          <p:cNvPicPr>
            <a:picLocks noChangeAspect="1"/>
          </p:cNvPicPr>
          <p:nvPr/>
        </p:nvPicPr>
        <p:blipFill>
          <a:blip r:embed="rId2"/>
          <a:stretch>
            <a:fillRect/>
          </a:stretch>
        </p:blipFill>
        <p:spPr>
          <a:xfrm>
            <a:off x="4685049" y="2827406"/>
            <a:ext cx="6282919" cy="3015800"/>
          </a:xfrm>
          <a:prstGeom prst="rect">
            <a:avLst/>
          </a:prstGeom>
        </p:spPr>
      </p:pic>
    </p:spTree>
    <p:extLst>
      <p:ext uri="{BB962C8B-B14F-4D97-AF65-F5344CB8AC3E}">
        <p14:creationId xmlns:p14="http://schemas.microsoft.com/office/powerpoint/2010/main" val="121811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34696" y="1194107"/>
            <a:ext cx="9520158" cy="659647"/>
          </a:xfrm>
        </p:spPr>
        <p:txBody>
          <a:bodyPr/>
          <a:lstStyle/>
          <a:p>
            <a:r>
              <a:rPr lang="hu-HU" dirty="0"/>
              <a:t>IPv6 főbb jellemzői</a:t>
            </a:r>
          </a:p>
        </p:txBody>
      </p:sp>
      <p:sp>
        <p:nvSpPr>
          <p:cNvPr id="5" name="Szövegdoboz 4">
            <a:extLst>
              <a:ext uri="{FF2B5EF4-FFF2-40B4-BE49-F238E27FC236}">
                <a16:creationId xmlns:a16="http://schemas.microsoft.com/office/drawing/2014/main" id="{9D1C631A-F6B2-479B-ADCA-8F74BE58E905}"/>
              </a:ext>
            </a:extLst>
          </p:cNvPr>
          <p:cNvSpPr txBox="1"/>
          <p:nvPr/>
        </p:nvSpPr>
        <p:spPr>
          <a:xfrm>
            <a:off x="238125" y="2186018"/>
            <a:ext cx="11953875" cy="3477875"/>
          </a:xfrm>
          <a:prstGeom prst="rect">
            <a:avLst/>
          </a:prstGeom>
          <a:noFill/>
        </p:spPr>
        <p:txBody>
          <a:bodyPr wrap="square">
            <a:spAutoFit/>
          </a:bodyPr>
          <a:lstStyle/>
          <a:p>
            <a:pPr marL="342900" indent="-342900" algn="l">
              <a:buFont typeface="+mj-lt"/>
              <a:buAutoNum type="arabicPeriod"/>
            </a:pPr>
            <a:r>
              <a:rPr lang="hu-HU" sz="2000" b="0" i="0" dirty="0">
                <a:solidFill>
                  <a:srgbClr val="202122"/>
                </a:solidFill>
                <a:effectLst/>
                <a:latin typeface="Times New Roman" panose="02020603050405020304" pitchFamily="18" charset="0"/>
                <a:cs typeface="Times New Roman" panose="02020603050405020304" pitchFamily="18" charset="0"/>
              </a:rPr>
              <a:t>megnövelt, nagyobb címtartomány,</a:t>
            </a:r>
          </a:p>
          <a:p>
            <a:pPr marL="342900" indent="-342900" algn="l">
              <a:buFont typeface="+mj-lt"/>
              <a:buAutoNum type="arabicPeriod"/>
            </a:pPr>
            <a:r>
              <a:rPr lang="hu-HU" sz="2000" b="0" i="0" dirty="0">
                <a:solidFill>
                  <a:srgbClr val="202122"/>
                </a:solidFill>
                <a:effectLst/>
                <a:latin typeface="Times New Roman" panose="02020603050405020304" pitchFamily="18" charset="0"/>
                <a:cs typeface="Times New Roman" panose="02020603050405020304" pitchFamily="18" charset="0"/>
              </a:rPr>
              <a:t>közvetlen végponti </a:t>
            </a:r>
            <a:r>
              <a:rPr lang="hu-HU" sz="2000" b="0" i="0" dirty="0" err="1">
                <a:solidFill>
                  <a:srgbClr val="202122"/>
                </a:solidFill>
                <a:effectLst/>
                <a:latin typeface="Times New Roman" panose="02020603050405020304" pitchFamily="18" charset="0"/>
                <a:cs typeface="Times New Roman" panose="02020603050405020304" pitchFamily="18" charset="0"/>
              </a:rPr>
              <a:t>címezhetőség</a:t>
            </a:r>
            <a:r>
              <a:rPr lang="hu-HU" sz="2000" b="0" i="0" dirty="0">
                <a:solidFill>
                  <a:srgbClr val="202122"/>
                </a:solidFill>
                <a:effectLst/>
                <a:latin typeface="Times New Roman" panose="02020603050405020304" pitchFamily="18" charset="0"/>
                <a:cs typeface="Times New Roman" panose="02020603050405020304" pitchFamily="18" charset="0"/>
              </a:rPr>
              <a:t>,</a:t>
            </a:r>
          </a:p>
          <a:p>
            <a:pPr marL="342900" indent="-342900" algn="l">
              <a:buFont typeface="+mj-lt"/>
              <a:buAutoNum type="arabicPeriod"/>
            </a:pPr>
            <a:r>
              <a:rPr lang="hu-HU" sz="2000" b="0" i="0" dirty="0">
                <a:solidFill>
                  <a:srgbClr val="202122"/>
                </a:solidFill>
                <a:effectLst/>
                <a:latin typeface="Times New Roman" panose="02020603050405020304" pitchFamily="18" charset="0"/>
                <a:cs typeface="Times New Roman" panose="02020603050405020304" pitchFamily="18" charset="0"/>
              </a:rPr>
              <a:t>automatikus konfiguráció, vagyis a munkaállomások automatikus hálózati konfigurálását támogató rendszer végzi</a:t>
            </a:r>
          </a:p>
          <a:p>
            <a:pPr marL="342900" indent="-342900" algn="l">
              <a:buFont typeface="+mj-lt"/>
              <a:buAutoNum type="arabicPeriod"/>
            </a:pPr>
            <a:r>
              <a:rPr lang="hu-HU" sz="2000" b="0" i="0" dirty="0">
                <a:solidFill>
                  <a:srgbClr val="202122"/>
                </a:solidFill>
                <a:effectLst/>
                <a:latin typeface="Times New Roman" panose="02020603050405020304" pitchFamily="18" charset="0"/>
                <a:cs typeface="Times New Roman" panose="02020603050405020304" pitchFamily="18" charset="0"/>
              </a:rPr>
              <a:t>hálózati mobilitás, egy hálózati csatolóhoz egy időben több címet rendelhetünk. Ez hasonló a mobilszolgáltatók roaming</a:t>
            </a:r>
            <a:r>
              <a:rPr lang="hu-HU" sz="2000" b="0" i="0" baseline="30000" dirty="0">
                <a:solidFill>
                  <a:srgbClr val="0B0080"/>
                </a:solidFill>
                <a:effectLst/>
                <a:latin typeface="Times New Roman" panose="02020603050405020304" pitchFamily="18" charset="0"/>
                <a:cs typeface="Times New Roman" panose="02020603050405020304" pitchFamily="18" charset="0"/>
              </a:rPr>
              <a:t> </a:t>
            </a:r>
            <a:r>
              <a:rPr lang="hu-HU" sz="2000" b="0" i="0" dirty="0">
                <a:solidFill>
                  <a:srgbClr val="202122"/>
                </a:solidFill>
                <a:effectLst/>
                <a:latin typeface="Times New Roman" panose="02020603050405020304" pitchFamily="18" charset="0"/>
                <a:cs typeface="Times New Roman" panose="02020603050405020304" pitchFamily="18" charset="0"/>
              </a:rPr>
              <a:t>(barangolási) szolgáltatásához.</a:t>
            </a:r>
          </a:p>
          <a:p>
            <a:pPr marL="342900" indent="-342900" algn="l">
              <a:buFont typeface="+mj-lt"/>
              <a:buAutoNum type="arabicPeriod"/>
            </a:pPr>
            <a:r>
              <a:rPr lang="hu-HU" sz="2000" b="0" i="0" dirty="0">
                <a:solidFill>
                  <a:srgbClr val="202122"/>
                </a:solidFill>
                <a:effectLst/>
                <a:latin typeface="Times New Roman" panose="02020603050405020304" pitchFamily="18" charset="0"/>
                <a:cs typeface="Times New Roman" panose="02020603050405020304" pitchFamily="18" charset="0"/>
              </a:rPr>
              <a:t>titkosítás, azonosítás: Az IPv6-címzés szerves része az </a:t>
            </a:r>
            <a:r>
              <a:rPr lang="hu-HU" sz="2000" b="0" i="0" dirty="0" err="1">
                <a:solidFill>
                  <a:srgbClr val="0B0080"/>
                </a:solidFill>
                <a:effectLst/>
                <a:latin typeface="Times New Roman" panose="02020603050405020304" pitchFamily="18" charset="0"/>
                <a:cs typeface="Times New Roman" panose="02020603050405020304" pitchFamily="18" charset="0"/>
              </a:rPr>
              <a:t>Ip</a:t>
            </a:r>
            <a:r>
              <a:rPr lang="hu-HU" sz="2000" dirty="0" err="1">
                <a:solidFill>
                  <a:srgbClr val="0B0080"/>
                </a:solidFill>
                <a:latin typeface="Times New Roman" panose="02020603050405020304" pitchFamily="18" charset="0"/>
                <a:cs typeface="Times New Roman" panose="02020603050405020304" pitchFamily="18" charset="0"/>
              </a:rPr>
              <a:t>sec</a:t>
            </a:r>
            <a:r>
              <a:rPr lang="hu-HU" sz="2000" dirty="0">
                <a:solidFill>
                  <a:srgbClr val="0B0080"/>
                </a:solidFill>
                <a:latin typeface="Times New Roman" panose="02020603050405020304" pitchFamily="18" charset="0"/>
                <a:cs typeface="Times New Roman" panose="02020603050405020304" pitchFamily="18" charset="0"/>
              </a:rPr>
              <a:t> </a:t>
            </a:r>
            <a:r>
              <a:rPr lang="hu-HU" sz="2000" b="0" i="0" dirty="0">
                <a:solidFill>
                  <a:srgbClr val="202122"/>
                </a:solidFill>
                <a:effectLst/>
                <a:latin typeface="Times New Roman" panose="02020603050405020304" pitchFamily="18" charset="0"/>
                <a:cs typeface="Times New Roman" panose="02020603050405020304" pitchFamily="18" charset="0"/>
              </a:rPr>
              <a:t>biztonsági protokoll, ez hálózati szinten nyújt lehetőséget arra, hogy a kommunikációban részt vevő felhasználók hitelesen azonosítsák egymást, és az egymás közt zajló adatforgalmat </a:t>
            </a:r>
            <a:r>
              <a:rPr lang="hu-HU" sz="2000" b="0" i="0" dirty="0" err="1">
                <a:solidFill>
                  <a:srgbClr val="202122"/>
                </a:solidFill>
                <a:effectLst/>
                <a:latin typeface="Times New Roman" panose="02020603050405020304" pitchFamily="18" charset="0"/>
                <a:cs typeface="Times New Roman" panose="02020603050405020304" pitchFamily="18" charset="0"/>
              </a:rPr>
              <a:t>titkosítsák</a:t>
            </a:r>
            <a:r>
              <a:rPr lang="hu-HU" sz="2000" b="0" i="0" dirty="0">
                <a:solidFill>
                  <a:srgbClr val="202122"/>
                </a:solidFill>
                <a:effectLst/>
                <a:latin typeface="Times New Roman" panose="02020603050405020304" pitchFamily="18" charset="0"/>
                <a:cs typeface="Times New Roman" panose="02020603050405020304" pitchFamily="18" charset="0"/>
              </a:rPr>
              <a:t> egy biztonságos úgynevezett alagúton, </a:t>
            </a:r>
            <a:r>
              <a:rPr lang="hu-HU" sz="2000" b="0" i="0" dirty="0" err="1">
                <a:solidFill>
                  <a:srgbClr val="202122"/>
                </a:solidFill>
                <a:effectLst/>
                <a:latin typeface="Times New Roman" panose="02020603050405020304" pitchFamily="18" charset="0"/>
                <a:cs typeface="Times New Roman" panose="02020603050405020304" pitchFamily="18" charset="0"/>
              </a:rPr>
              <a:t>tunnel</a:t>
            </a:r>
            <a:r>
              <a:rPr lang="hu-HU" sz="2000" b="0" i="0" dirty="0">
                <a:solidFill>
                  <a:srgbClr val="202122"/>
                </a:solidFill>
                <a:effectLst/>
                <a:latin typeface="Times New Roman" panose="02020603050405020304" pitchFamily="18" charset="0"/>
                <a:cs typeface="Times New Roman" panose="02020603050405020304" pitchFamily="18" charset="0"/>
              </a:rPr>
              <a:t>-en keresztül anélkül, hogy az Internetről bárki le tudná hallgatni őket.</a:t>
            </a:r>
          </a:p>
          <a:p>
            <a:pPr marL="342900" indent="-342900" algn="l">
              <a:buFont typeface="+mj-lt"/>
              <a:buAutoNum type="arabicPeriod"/>
            </a:pPr>
            <a:r>
              <a:rPr lang="hu-HU" sz="2000" b="0" i="0" dirty="0">
                <a:solidFill>
                  <a:srgbClr val="202122"/>
                </a:solidFill>
                <a:effectLst/>
                <a:latin typeface="Times New Roman" panose="02020603050405020304" pitchFamily="18" charset="0"/>
                <a:cs typeface="Times New Roman" panose="02020603050405020304" pitchFamily="18" charset="0"/>
              </a:rPr>
              <a:t>többszörös </a:t>
            </a:r>
            <a:r>
              <a:rPr lang="hu-HU" sz="2000" b="0" i="0" dirty="0" err="1">
                <a:solidFill>
                  <a:srgbClr val="202122"/>
                </a:solidFill>
                <a:effectLst/>
                <a:latin typeface="Times New Roman" panose="02020603050405020304" pitchFamily="18" charset="0"/>
                <a:cs typeface="Times New Roman" panose="02020603050405020304" pitchFamily="18" charset="0"/>
              </a:rPr>
              <a:t>címezhetőség</a:t>
            </a:r>
            <a:r>
              <a:rPr lang="hu-HU" sz="2000" b="0" i="0" dirty="0">
                <a:solidFill>
                  <a:srgbClr val="202122"/>
                </a:solidFill>
                <a:effectLst/>
                <a:latin typeface="Times New Roman" panose="02020603050405020304" pitchFamily="18" charset="0"/>
                <a:cs typeface="Times New Roman" panose="02020603050405020304" pitchFamily="18" charset="0"/>
              </a:rPr>
              <a:t>, szabványosított </a:t>
            </a:r>
            <a:r>
              <a:rPr lang="hu-HU" sz="2000" b="0" i="0" dirty="0" err="1">
                <a:solidFill>
                  <a:srgbClr val="202122"/>
                </a:solidFill>
                <a:effectLst/>
                <a:latin typeface="Times New Roman" panose="02020603050405020304" pitchFamily="18" charset="0"/>
                <a:cs typeface="Times New Roman" panose="02020603050405020304" pitchFamily="18" charset="0"/>
              </a:rPr>
              <a:t>multicast</a:t>
            </a:r>
            <a:endParaRPr lang="hu-HU" sz="2000" b="0" i="0" dirty="0">
              <a:solidFill>
                <a:srgbClr val="2021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475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440351" y="-115706"/>
            <a:ext cx="5617674" cy="1868760"/>
          </a:xfrm>
        </p:spPr>
        <p:txBody>
          <a:bodyPr vert="horz" lIns="91440" tIns="45720" rIns="91440" bIns="0" rtlCol="0" anchor="b">
            <a:normAutofit/>
          </a:bodyPr>
          <a:lstStyle/>
          <a:p>
            <a:r>
              <a:rPr lang="en-US" sz="3600" dirty="0"/>
              <a:t>IPv6 </a:t>
            </a:r>
            <a:r>
              <a:rPr lang="en-US" sz="3600" dirty="0" err="1"/>
              <a:t>címek</a:t>
            </a:r>
            <a:r>
              <a:rPr lang="en-US" sz="3600" dirty="0"/>
              <a:t> </a:t>
            </a:r>
            <a:r>
              <a:rPr lang="en-US" sz="3600" dirty="0" err="1"/>
              <a:t>leírása</a:t>
            </a:r>
            <a:endParaRPr lang="en-US" sz="3600" dirty="0"/>
          </a:p>
        </p:txBody>
      </p:sp>
      <p:pic>
        <p:nvPicPr>
          <p:cNvPr id="4" name="Kép 3">
            <a:extLst>
              <a:ext uri="{FF2B5EF4-FFF2-40B4-BE49-F238E27FC236}">
                <a16:creationId xmlns:a16="http://schemas.microsoft.com/office/drawing/2014/main" id="{03CC16CB-9E06-4E84-B929-628F60D71B73}"/>
              </a:ext>
            </a:extLst>
          </p:cNvPr>
          <p:cNvPicPr>
            <a:picLocks noChangeAspect="1"/>
          </p:cNvPicPr>
          <p:nvPr/>
        </p:nvPicPr>
        <p:blipFill>
          <a:blip r:embed="rId2"/>
          <a:stretch>
            <a:fillRect/>
          </a:stretch>
        </p:blipFill>
        <p:spPr>
          <a:xfrm>
            <a:off x="4827924" y="2205117"/>
            <a:ext cx="6282919" cy="3612678"/>
          </a:xfrm>
          <a:prstGeom prst="rect">
            <a:avLst/>
          </a:prstGeom>
        </p:spPr>
      </p:pic>
    </p:spTree>
    <p:extLst>
      <p:ext uri="{BB962C8B-B14F-4D97-AF65-F5344CB8AC3E}">
        <p14:creationId xmlns:p14="http://schemas.microsoft.com/office/powerpoint/2010/main" val="2476275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34696" y="804519"/>
            <a:ext cx="9520158" cy="1049235"/>
          </a:xfrm>
        </p:spPr>
        <p:txBody>
          <a:bodyPr/>
          <a:lstStyle/>
          <a:p>
            <a:r>
              <a:rPr lang="hu-HU" dirty="0"/>
              <a:t>Címstruktúra</a:t>
            </a:r>
          </a:p>
        </p:txBody>
      </p:sp>
      <p:sp>
        <p:nvSpPr>
          <p:cNvPr id="4" name="Szövegdoboz 3">
            <a:extLst>
              <a:ext uri="{FF2B5EF4-FFF2-40B4-BE49-F238E27FC236}">
                <a16:creationId xmlns:a16="http://schemas.microsoft.com/office/drawing/2014/main" id="{DA59A79B-08CF-4DE3-970A-B83EF4AB8252}"/>
              </a:ext>
            </a:extLst>
          </p:cNvPr>
          <p:cNvSpPr txBox="1"/>
          <p:nvPr/>
        </p:nvSpPr>
        <p:spPr>
          <a:xfrm>
            <a:off x="171451" y="2257842"/>
            <a:ext cx="11971674" cy="3785652"/>
          </a:xfrm>
          <a:prstGeom prst="rect">
            <a:avLst/>
          </a:prstGeom>
          <a:noFill/>
        </p:spPr>
        <p:txBody>
          <a:bodyPr wrap="square">
            <a:spAutoFit/>
          </a:bodyPr>
          <a:lstStyle/>
          <a:p>
            <a:r>
              <a:rPr lang="hu-HU" sz="2400" dirty="0">
                <a:latin typeface="Times New Roman" panose="02020603050405020304" pitchFamily="18" charset="0"/>
                <a:cs typeface="Times New Roman" panose="02020603050405020304" pitchFamily="18" charset="0"/>
              </a:rPr>
              <a:t>Az  új  128  bites  címeket  8  darab  16  bites  csoportra  osztjuk,  melyeket  hexadecimális </a:t>
            </a:r>
          </a:p>
          <a:p>
            <a:r>
              <a:rPr lang="hu-HU" sz="2400" dirty="0">
                <a:latin typeface="Times New Roman" panose="02020603050405020304" pitchFamily="18" charset="0"/>
                <a:cs typeface="Times New Roman" panose="02020603050405020304" pitchFamily="18" charset="0"/>
              </a:rPr>
              <a:t>formában, egymástól kettősponttal elválasztva írjuk, valahogy így: FF7B:0:0:0:0:2C98:FFE8:0021. </a:t>
            </a:r>
          </a:p>
          <a:p>
            <a:r>
              <a:rPr lang="hu-HU" sz="2400" dirty="0">
                <a:latin typeface="Times New Roman" panose="02020603050405020304" pitchFamily="18" charset="0"/>
                <a:cs typeface="Times New Roman" panose="02020603050405020304" pitchFamily="18" charset="0"/>
              </a:rPr>
              <a:t>A címben egy helyen szereplő hosszabb 0 szakaszokat helyettesíthetjük két kettősponttal: </a:t>
            </a:r>
          </a:p>
          <a:p>
            <a:r>
              <a:rPr lang="hu-HU" sz="2400" dirty="0">
                <a:latin typeface="Times New Roman" panose="02020603050405020304" pitchFamily="18" charset="0"/>
                <a:cs typeface="Times New Roman" panose="02020603050405020304" pitchFamily="18" charset="0"/>
              </a:rPr>
              <a:t>FF7B::2C98:FFE8:0021. </a:t>
            </a:r>
          </a:p>
          <a:p>
            <a:endParaRPr lang="hu-HU" sz="2400" dirty="0">
              <a:latin typeface="Times New Roman" panose="02020603050405020304" pitchFamily="18" charset="0"/>
              <a:cs typeface="Times New Roman" panose="02020603050405020304" pitchFamily="18" charset="0"/>
            </a:endParaRPr>
          </a:p>
          <a:p>
            <a:pPr algn="just"/>
            <a:r>
              <a:rPr lang="hu-HU" sz="2400" dirty="0">
                <a:latin typeface="Times New Roman" panose="02020603050405020304" pitchFamily="18" charset="0"/>
                <a:cs typeface="Times New Roman" panose="02020603050405020304" pitchFamily="18" charset="0"/>
              </a:rPr>
              <a:t>Az IPv6-ban </a:t>
            </a:r>
            <a:r>
              <a:rPr lang="hu-HU" sz="2400" dirty="0" err="1">
                <a:latin typeface="Times New Roman" panose="02020603050405020304" pitchFamily="18" charset="0"/>
                <a:cs typeface="Times New Roman" panose="02020603050405020304" pitchFamily="18" charset="0"/>
              </a:rPr>
              <a:t>unicast</a:t>
            </a:r>
            <a:r>
              <a:rPr lang="hu-HU" sz="2400" dirty="0">
                <a:latin typeface="Times New Roman" panose="02020603050405020304" pitchFamily="18" charset="0"/>
                <a:cs typeface="Times New Roman" panose="02020603050405020304" pitchFamily="18" charset="0"/>
              </a:rPr>
              <a:t>, </a:t>
            </a:r>
            <a:r>
              <a:rPr lang="hu-HU" sz="2400" dirty="0" err="1">
                <a:latin typeface="Times New Roman" panose="02020603050405020304" pitchFamily="18" charset="0"/>
                <a:cs typeface="Times New Roman" panose="02020603050405020304" pitchFamily="18" charset="0"/>
              </a:rPr>
              <a:t>multicast</a:t>
            </a:r>
            <a:r>
              <a:rPr lang="hu-HU" sz="2400" dirty="0">
                <a:latin typeface="Times New Roman" panose="02020603050405020304" pitchFamily="18" charset="0"/>
                <a:cs typeface="Times New Roman" panose="02020603050405020304" pitchFamily="18" charset="0"/>
              </a:rPr>
              <a:t> és </a:t>
            </a:r>
            <a:r>
              <a:rPr lang="hu-HU" sz="2400" dirty="0" err="1">
                <a:latin typeface="Times New Roman" panose="02020603050405020304" pitchFamily="18" charset="0"/>
                <a:cs typeface="Times New Roman" panose="02020603050405020304" pitchFamily="18" charset="0"/>
              </a:rPr>
              <a:t>anycast</a:t>
            </a:r>
            <a:r>
              <a:rPr lang="hu-HU" sz="2400" dirty="0">
                <a:latin typeface="Times New Roman" panose="02020603050405020304" pitchFamily="18" charset="0"/>
                <a:cs typeface="Times New Roman" panose="02020603050405020304" pitchFamily="18" charset="0"/>
              </a:rPr>
              <a:t> címek vannak. Az </a:t>
            </a:r>
            <a:r>
              <a:rPr lang="hu-HU" sz="2400" dirty="0" err="1">
                <a:latin typeface="Times New Roman" panose="02020603050405020304" pitchFamily="18" charset="0"/>
                <a:cs typeface="Times New Roman" panose="02020603050405020304" pitchFamily="18" charset="0"/>
              </a:rPr>
              <a:t>unicast</a:t>
            </a:r>
            <a:r>
              <a:rPr lang="hu-HU" sz="2400" dirty="0">
                <a:latin typeface="Times New Roman" panose="02020603050405020304" pitchFamily="18" charset="0"/>
                <a:cs typeface="Times New Roman" panose="02020603050405020304" pitchFamily="18" charset="0"/>
              </a:rPr>
              <a:t> cím egy állomás egy  </a:t>
            </a:r>
            <a:r>
              <a:rPr lang="hu-HU" sz="2400" dirty="0" err="1">
                <a:latin typeface="Times New Roman" panose="02020603050405020304" pitchFamily="18" charset="0"/>
                <a:cs typeface="Times New Roman" panose="02020603050405020304" pitchFamily="18" charset="0"/>
              </a:rPr>
              <a:t>interface</a:t>
            </a:r>
            <a:r>
              <a:rPr lang="hu-HU" sz="2400" dirty="0">
                <a:latin typeface="Times New Roman" panose="02020603050405020304" pitchFamily="18" charset="0"/>
                <a:cs typeface="Times New Roman" panose="02020603050405020304" pitchFamily="18" charset="0"/>
              </a:rPr>
              <a:t>-ét  jelöli,  a  </a:t>
            </a:r>
            <a:r>
              <a:rPr lang="hu-HU" sz="2400" dirty="0" err="1">
                <a:latin typeface="Times New Roman" panose="02020603050405020304" pitchFamily="18" charset="0"/>
                <a:cs typeface="Times New Roman" panose="02020603050405020304" pitchFamily="18" charset="0"/>
              </a:rPr>
              <a:t>multicast</a:t>
            </a:r>
            <a:r>
              <a:rPr lang="hu-HU" sz="2400" dirty="0">
                <a:latin typeface="Times New Roman" panose="02020603050405020304" pitchFamily="18" charset="0"/>
                <a:cs typeface="Times New Roman" panose="02020603050405020304" pitchFamily="18" charset="0"/>
              </a:rPr>
              <a:t>  és  </a:t>
            </a:r>
            <a:r>
              <a:rPr lang="hu-HU" sz="2400" dirty="0" err="1">
                <a:latin typeface="Times New Roman" panose="02020603050405020304" pitchFamily="18" charset="0"/>
                <a:cs typeface="Times New Roman" panose="02020603050405020304" pitchFamily="18" charset="0"/>
              </a:rPr>
              <a:t>anycast</a:t>
            </a:r>
            <a:r>
              <a:rPr lang="hu-HU" sz="2400" dirty="0">
                <a:latin typeface="Times New Roman" panose="02020603050405020304" pitchFamily="18" charset="0"/>
                <a:cs typeface="Times New Roman" panose="02020603050405020304" pitchFamily="18" charset="0"/>
              </a:rPr>
              <a:t>  címek  számos  </a:t>
            </a:r>
            <a:r>
              <a:rPr lang="hu-HU" sz="2400" dirty="0" err="1">
                <a:latin typeface="Times New Roman" panose="02020603050405020304" pitchFamily="18" charset="0"/>
                <a:cs typeface="Times New Roman" panose="02020603050405020304" pitchFamily="18" charset="0"/>
              </a:rPr>
              <a:t>interface</a:t>
            </a:r>
            <a:r>
              <a:rPr lang="hu-HU" sz="2400" dirty="0">
                <a:latin typeface="Times New Roman" panose="02020603050405020304" pitchFamily="18" charset="0"/>
                <a:cs typeface="Times New Roman" panose="02020603050405020304" pitchFamily="18" charset="0"/>
              </a:rPr>
              <a:t>-t  jelölnek  (többnyire különböző állomásokon), az előbbire feladott csomag mindegyik, az utóbbira feladott pedig az egyik </a:t>
            </a:r>
            <a:r>
              <a:rPr lang="hu-HU" sz="2400" dirty="0" err="1">
                <a:latin typeface="Times New Roman" panose="02020603050405020304" pitchFamily="18" charset="0"/>
                <a:cs typeface="Times New Roman" panose="02020603050405020304" pitchFamily="18" charset="0"/>
              </a:rPr>
              <a:t>interface</a:t>
            </a:r>
            <a:r>
              <a:rPr lang="hu-HU" sz="2400" dirty="0">
                <a:latin typeface="Times New Roman" panose="02020603050405020304" pitchFamily="18" charset="0"/>
                <a:cs typeface="Times New Roman" panose="02020603050405020304" pitchFamily="18" charset="0"/>
              </a:rPr>
              <a:t>-re fog megérkezni. </a:t>
            </a:r>
          </a:p>
        </p:txBody>
      </p:sp>
      <p:pic>
        <p:nvPicPr>
          <p:cNvPr id="5" name="Kép 4">
            <a:extLst>
              <a:ext uri="{FF2B5EF4-FFF2-40B4-BE49-F238E27FC236}">
                <a16:creationId xmlns:a16="http://schemas.microsoft.com/office/drawing/2014/main" id="{091960E9-814B-4E09-B112-96DBE9614B4F}"/>
              </a:ext>
            </a:extLst>
          </p:cNvPr>
          <p:cNvPicPr>
            <a:picLocks noChangeAspect="1"/>
          </p:cNvPicPr>
          <p:nvPr/>
        </p:nvPicPr>
        <p:blipFill>
          <a:blip r:embed="rId2"/>
          <a:stretch>
            <a:fillRect/>
          </a:stretch>
        </p:blipFill>
        <p:spPr>
          <a:xfrm>
            <a:off x="4205748" y="1905395"/>
            <a:ext cx="5334000" cy="276225"/>
          </a:xfrm>
          <a:prstGeom prst="rect">
            <a:avLst/>
          </a:prstGeom>
        </p:spPr>
      </p:pic>
    </p:spTree>
    <p:extLst>
      <p:ext uri="{BB962C8B-B14F-4D97-AF65-F5344CB8AC3E}">
        <p14:creationId xmlns:p14="http://schemas.microsoft.com/office/powerpoint/2010/main" val="2807713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478451" y="0"/>
            <a:ext cx="5484324" cy="1868760"/>
          </a:xfrm>
        </p:spPr>
        <p:txBody>
          <a:bodyPr vert="horz" lIns="91440" tIns="45720" rIns="91440" bIns="0" rtlCol="0" anchor="b">
            <a:normAutofit/>
          </a:bodyPr>
          <a:lstStyle/>
          <a:p>
            <a:r>
              <a:rPr lang="en-US" sz="3600" dirty="0"/>
              <a:t>IPv6 </a:t>
            </a:r>
            <a:r>
              <a:rPr lang="en-US" sz="3600" dirty="0" err="1"/>
              <a:t>címzési</a:t>
            </a:r>
            <a:r>
              <a:rPr lang="en-US" sz="3600" dirty="0"/>
              <a:t> </a:t>
            </a:r>
            <a:r>
              <a:rPr lang="en-US" sz="3600" dirty="0" err="1"/>
              <a:t>módok</a:t>
            </a:r>
            <a:r>
              <a:rPr lang="hu-HU" sz="3600" dirty="0"/>
              <a:t> 1.</a:t>
            </a:r>
            <a:endParaRPr lang="en-US" sz="3600" dirty="0"/>
          </a:p>
        </p:txBody>
      </p:sp>
      <p:pic>
        <p:nvPicPr>
          <p:cNvPr id="4" name="Kép 3">
            <a:extLst>
              <a:ext uri="{FF2B5EF4-FFF2-40B4-BE49-F238E27FC236}">
                <a16:creationId xmlns:a16="http://schemas.microsoft.com/office/drawing/2014/main" id="{CA45B8D5-7605-448B-BC69-B387AB3DEB62}"/>
              </a:ext>
            </a:extLst>
          </p:cNvPr>
          <p:cNvPicPr>
            <a:picLocks noChangeAspect="1"/>
          </p:cNvPicPr>
          <p:nvPr/>
        </p:nvPicPr>
        <p:blipFill>
          <a:blip r:embed="rId2"/>
          <a:stretch>
            <a:fillRect/>
          </a:stretch>
        </p:blipFill>
        <p:spPr>
          <a:xfrm>
            <a:off x="4751724" y="2076116"/>
            <a:ext cx="6282919" cy="3832579"/>
          </a:xfrm>
          <a:prstGeom prst="rect">
            <a:avLst/>
          </a:prstGeom>
        </p:spPr>
      </p:pic>
    </p:spTree>
    <p:extLst>
      <p:ext uri="{BB962C8B-B14F-4D97-AF65-F5344CB8AC3E}">
        <p14:creationId xmlns:p14="http://schemas.microsoft.com/office/powerpoint/2010/main" val="1460285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659426" y="0"/>
            <a:ext cx="5274774" cy="1868760"/>
          </a:xfrm>
        </p:spPr>
        <p:txBody>
          <a:bodyPr vert="horz" lIns="91440" tIns="45720" rIns="91440" bIns="0" rtlCol="0" anchor="b">
            <a:normAutofit/>
          </a:bodyPr>
          <a:lstStyle/>
          <a:p>
            <a:r>
              <a:rPr lang="en-US" sz="3600" dirty="0"/>
              <a:t>IPv6 </a:t>
            </a:r>
            <a:r>
              <a:rPr lang="en-US" sz="3600" dirty="0" err="1"/>
              <a:t>címzési</a:t>
            </a:r>
            <a:r>
              <a:rPr lang="en-US" sz="3600" dirty="0"/>
              <a:t> </a:t>
            </a:r>
            <a:r>
              <a:rPr lang="en-US" sz="3600" dirty="0" err="1"/>
              <a:t>módok</a:t>
            </a:r>
            <a:r>
              <a:rPr lang="hu-HU" sz="3600" dirty="0"/>
              <a:t> 2.</a:t>
            </a:r>
            <a:endParaRPr lang="en-US" sz="3600" dirty="0"/>
          </a:p>
        </p:txBody>
      </p:sp>
      <p:pic>
        <p:nvPicPr>
          <p:cNvPr id="4" name="Kép 3">
            <a:extLst>
              <a:ext uri="{FF2B5EF4-FFF2-40B4-BE49-F238E27FC236}">
                <a16:creationId xmlns:a16="http://schemas.microsoft.com/office/drawing/2014/main" id="{9A36F4AD-4FB1-4FC9-AC71-89A541847C47}"/>
              </a:ext>
            </a:extLst>
          </p:cNvPr>
          <p:cNvPicPr>
            <a:picLocks noChangeAspect="1"/>
          </p:cNvPicPr>
          <p:nvPr/>
        </p:nvPicPr>
        <p:blipFill>
          <a:blip r:embed="rId2"/>
          <a:stretch>
            <a:fillRect/>
          </a:stretch>
        </p:blipFill>
        <p:spPr>
          <a:xfrm>
            <a:off x="4789824" y="2041359"/>
            <a:ext cx="6282919" cy="3863994"/>
          </a:xfrm>
          <a:prstGeom prst="rect">
            <a:avLst/>
          </a:prstGeom>
        </p:spPr>
      </p:pic>
    </p:spTree>
    <p:extLst>
      <p:ext uri="{BB962C8B-B14F-4D97-AF65-F5344CB8AC3E}">
        <p14:creationId xmlns:p14="http://schemas.microsoft.com/office/powerpoint/2010/main" val="3426970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259376" y="0"/>
            <a:ext cx="6760674" cy="1868760"/>
          </a:xfrm>
        </p:spPr>
        <p:txBody>
          <a:bodyPr vert="horz" lIns="91440" tIns="45720" rIns="91440" bIns="0" rtlCol="0" anchor="b">
            <a:normAutofit/>
          </a:bodyPr>
          <a:lstStyle/>
          <a:p>
            <a:r>
              <a:rPr lang="en-US" sz="3600" dirty="0"/>
              <a:t>IPv6 </a:t>
            </a:r>
            <a:r>
              <a:rPr lang="en-US" sz="3600" dirty="0" err="1"/>
              <a:t>címek</a:t>
            </a:r>
            <a:r>
              <a:rPr lang="en-US" sz="3600" dirty="0"/>
              <a:t> </a:t>
            </a:r>
            <a:r>
              <a:rPr lang="en-US" sz="3600" dirty="0" err="1"/>
              <a:t>ábrázolása</a:t>
            </a:r>
            <a:r>
              <a:rPr lang="hu-HU" sz="3600" dirty="0"/>
              <a:t> 1.</a:t>
            </a:r>
            <a:endParaRPr lang="en-US" sz="3600" dirty="0"/>
          </a:p>
        </p:txBody>
      </p:sp>
      <p:pic>
        <p:nvPicPr>
          <p:cNvPr id="4" name="Kép 3">
            <a:extLst>
              <a:ext uri="{FF2B5EF4-FFF2-40B4-BE49-F238E27FC236}">
                <a16:creationId xmlns:a16="http://schemas.microsoft.com/office/drawing/2014/main" id="{CAE8BADA-A373-4851-BC61-639D9416F0ED}"/>
              </a:ext>
            </a:extLst>
          </p:cNvPr>
          <p:cNvPicPr>
            <a:picLocks noChangeAspect="1"/>
          </p:cNvPicPr>
          <p:nvPr/>
        </p:nvPicPr>
        <p:blipFill>
          <a:blip r:embed="rId2"/>
          <a:stretch>
            <a:fillRect/>
          </a:stretch>
        </p:blipFill>
        <p:spPr>
          <a:xfrm>
            <a:off x="3742074" y="2489178"/>
            <a:ext cx="7302552" cy="3140097"/>
          </a:xfrm>
          <a:prstGeom prst="rect">
            <a:avLst/>
          </a:prstGeom>
        </p:spPr>
      </p:pic>
    </p:spTree>
    <p:extLst>
      <p:ext uri="{BB962C8B-B14F-4D97-AF65-F5344CB8AC3E}">
        <p14:creationId xmlns:p14="http://schemas.microsoft.com/office/powerpoint/2010/main" val="1807828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08876" y="1101770"/>
            <a:ext cx="5436294" cy="726471"/>
          </a:xfrm>
        </p:spPr>
        <p:txBody>
          <a:bodyPr vert="horz" lIns="91440" tIns="45720" rIns="91440" bIns="0" rtlCol="0" anchor="b">
            <a:normAutofit fontScale="90000"/>
          </a:bodyPr>
          <a:lstStyle/>
          <a:p>
            <a:r>
              <a:rPr lang="en-US" dirty="0"/>
              <a:t>IPv6 </a:t>
            </a:r>
            <a:r>
              <a:rPr lang="en-US" dirty="0" err="1"/>
              <a:t>címek</a:t>
            </a:r>
            <a:r>
              <a:rPr lang="en-US" dirty="0"/>
              <a:t> </a:t>
            </a:r>
            <a:r>
              <a:rPr lang="en-US" dirty="0" err="1"/>
              <a:t>ábrázolása</a:t>
            </a:r>
            <a:r>
              <a:rPr lang="en-US" dirty="0"/>
              <a:t> 2.</a:t>
            </a:r>
          </a:p>
        </p:txBody>
      </p:sp>
      <p:pic>
        <p:nvPicPr>
          <p:cNvPr id="6" name="Kép 5">
            <a:extLst>
              <a:ext uri="{FF2B5EF4-FFF2-40B4-BE49-F238E27FC236}">
                <a16:creationId xmlns:a16="http://schemas.microsoft.com/office/drawing/2014/main" id="{6CDDAE83-6BCF-4112-A92A-58D47383D0B9}"/>
              </a:ext>
            </a:extLst>
          </p:cNvPr>
          <p:cNvPicPr>
            <a:picLocks noChangeAspect="1"/>
          </p:cNvPicPr>
          <p:nvPr/>
        </p:nvPicPr>
        <p:blipFill>
          <a:blip r:embed="rId2"/>
          <a:stretch>
            <a:fillRect/>
          </a:stretch>
        </p:blipFill>
        <p:spPr>
          <a:xfrm>
            <a:off x="7613603" y="2465174"/>
            <a:ext cx="4068419" cy="2491907"/>
          </a:xfrm>
          <a:prstGeom prst="rect">
            <a:avLst/>
          </a:prstGeom>
        </p:spPr>
      </p:pic>
      <p:pic>
        <p:nvPicPr>
          <p:cNvPr id="4" name="Kép 3">
            <a:extLst>
              <a:ext uri="{FF2B5EF4-FFF2-40B4-BE49-F238E27FC236}">
                <a16:creationId xmlns:a16="http://schemas.microsoft.com/office/drawing/2014/main" id="{7CDDF15B-D1A2-4E2B-ACFD-0E6C0C7E6FCB}"/>
              </a:ext>
            </a:extLst>
          </p:cNvPr>
          <p:cNvPicPr>
            <a:picLocks noChangeAspect="1"/>
          </p:cNvPicPr>
          <p:nvPr/>
        </p:nvPicPr>
        <p:blipFill>
          <a:blip r:embed="rId3"/>
          <a:stretch>
            <a:fillRect/>
          </a:stretch>
        </p:blipFill>
        <p:spPr>
          <a:xfrm>
            <a:off x="586863" y="2465174"/>
            <a:ext cx="6730623" cy="2927820"/>
          </a:xfrm>
          <a:prstGeom prst="rect">
            <a:avLst/>
          </a:prstGeom>
        </p:spPr>
      </p:pic>
    </p:spTree>
    <p:extLst>
      <p:ext uri="{BB962C8B-B14F-4D97-AF65-F5344CB8AC3E}">
        <p14:creationId xmlns:p14="http://schemas.microsoft.com/office/powerpoint/2010/main" val="567961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doboz 2">
            <a:extLst>
              <a:ext uri="{FF2B5EF4-FFF2-40B4-BE49-F238E27FC236}">
                <a16:creationId xmlns:a16="http://schemas.microsoft.com/office/drawing/2014/main" id="{7A58AC63-A6AF-4A4B-A885-9756A0B089F8}"/>
              </a:ext>
            </a:extLst>
          </p:cNvPr>
          <p:cNvSpPr txBox="1"/>
          <p:nvPr/>
        </p:nvSpPr>
        <p:spPr>
          <a:xfrm>
            <a:off x="881062" y="2533650"/>
            <a:ext cx="10260704" cy="2062103"/>
          </a:xfrm>
          <a:prstGeom prst="rect">
            <a:avLst/>
          </a:prstGeom>
          <a:noFill/>
        </p:spPr>
        <p:txBody>
          <a:bodyPr wrap="square" rtlCol="0">
            <a:spAutoFit/>
          </a:bodyPr>
          <a:lstStyle/>
          <a:p>
            <a:pPr algn="just"/>
            <a:r>
              <a:rPr lang="hu-HU" sz="3200" dirty="0">
                <a:effectLst/>
                <a:latin typeface="Times New Roman" panose="02020603050405020304" pitchFamily="18" charset="0"/>
                <a:ea typeface="Times New Roman" panose="02020603050405020304" pitchFamily="18" charset="0"/>
              </a:rPr>
              <a:t>IP tartomány/maszk: 192.168.11.0/24, oszd fel 4 részre. </a:t>
            </a:r>
          </a:p>
          <a:p>
            <a:pPr algn="just"/>
            <a:r>
              <a:rPr lang="hu-HU" sz="3200" dirty="0">
                <a:effectLst/>
                <a:latin typeface="Times New Roman" panose="02020603050405020304" pitchFamily="18" charset="0"/>
                <a:ea typeface="Times New Roman" panose="02020603050405020304" pitchFamily="18" charset="0"/>
              </a:rPr>
              <a:t>Add meg a tartományok címét, szórási címét, kiosztható IP tartományokat. </a:t>
            </a:r>
          </a:p>
          <a:p>
            <a:pPr algn="just"/>
            <a:r>
              <a:rPr lang="hu-HU" sz="3200" dirty="0">
                <a:effectLst/>
                <a:latin typeface="Times New Roman" panose="02020603050405020304" pitchFamily="18" charset="0"/>
                <a:ea typeface="Times New Roman" panose="02020603050405020304" pitchFamily="18" charset="0"/>
              </a:rPr>
              <a:t>Hány gépnek lehet IP-t osztani?</a:t>
            </a:r>
            <a:endParaRPr lang="hu-HU" sz="3200" dirty="0">
              <a:latin typeface="Times New Roman" panose="02020603050405020304" pitchFamily="18" charset="0"/>
              <a:cs typeface="Times New Roman" panose="02020603050405020304" pitchFamily="18" charset="0"/>
            </a:endParaRPr>
          </a:p>
        </p:txBody>
      </p:sp>
      <p:sp>
        <p:nvSpPr>
          <p:cNvPr id="4" name="Cím 1">
            <a:extLst>
              <a:ext uri="{FF2B5EF4-FFF2-40B4-BE49-F238E27FC236}">
                <a16:creationId xmlns:a16="http://schemas.microsoft.com/office/drawing/2014/main" id="{44DFEBD5-A465-4BFF-A6D2-861C8033E137}"/>
              </a:ext>
            </a:extLst>
          </p:cNvPr>
          <p:cNvSpPr>
            <a:spLocks noGrp="1"/>
          </p:cNvSpPr>
          <p:nvPr>
            <p:ph type="title"/>
          </p:nvPr>
        </p:nvSpPr>
        <p:spPr>
          <a:xfrm>
            <a:off x="1659636" y="509433"/>
            <a:ext cx="7729728" cy="1188720"/>
          </a:xfrm>
        </p:spPr>
        <p:txBody>
          <a:bodyPr>
            <a:normAutofit/>
          </a:bodyPr>
          <a:lstStyle/>
          <a:p>
            <a:r>
              <a:rPr lang="hu-HU" dirty="0"/>
              <a:t>Alhálózat számítási példa II. (gyakorlás)</a:t>
            </a:r>
          </a:p>
        </p:txBody>
      </p:sp>
    </p:spTree>
    <p:extLst>
      <p:ext uri="{BB962C8B-B14F-4D97-AF65-F5344CB8AC3E}">
        <p14:creationId xmlns:p14="http://schemas.microsoft.com/office/powerpoint/2010/main" val="1129641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34696" y="1219200"/>
            <a:ext cx="9520158" cy="634554"/>
          </a:xfrm>
        </p:spPr>
        <p:txBody>
          <a:bodyPr/>
          <a:lstStyle/>
          <a:p>
            <a:r>
              <a:rPr lang="hu-HU" dirty="0"/>
              <a:t>IPv6 cím általános felépítése</a:t>
            </a:r>
          </a:p>
        </p:txBody>
      </p:sp>
      <p:pic>
        <p:nvPicPr>
          <p:cNvPr id="4" name="Kép 3">
            <a:extLst>
              <a:ext uri="{FF2B5EF4-FFF2-40B4-BE49-F238E27FC236}">
                <a16:creationId xmlns:a16="http://schemas.microsoft.com/office/drawing/2014/main" id="{A5C08F37-B7AD-4BBA-B843-C0C40F5816F8}"/>
              </a:ext>
            </a:extLst>
          </p:cNvPr>
          <p:cNvPicPr>
            <a:picLocks noChangeAspect="1"/>
          </p:cNvPicPr>
          <p:nvPr/>
        </p:nvPicPr>
        <p:blipFill>
          <a:blip r:embed="rId2"/>
          <a:stretch>
            <a:fillRect/>
          </a:stretch>
        </p:blipFill>
        <p:spPr>
          <a:xfrm>
            <a:off x="2079962" y="2687125"/>
            <a:ext cx="8429625" cy="2466975"/>
          </a:xfrm>
          <a:prstGeom prst="rect">
            <a:avLst/>
          </a:prstGeom>
        </p:spPr>
      </p:pic>
    </p:spTree>
    <p:extLst>
      <p:ext uri="{BB962C8B-B14F-4D97-AF65-F5344CB8AC3E}">
        <p14:creationId xmlns:p14="http://schemas.microsoft.com/office/powerpoint/2010/main" val="2296357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45126" y="0"/>
            <a:ext cx="5417649" cy="1868760"/>
          </a:xfrm>
        </p:spPr>
        <p:txBody>
          <a:bodyPr vert="horz" lIns="91440" tIns="45720" rIns="91440" bIns="0" rtlCol="0" anchor="b">
            <a:normAutofit/>
          </a:bodyPr>
          <a:lstStyle/>
          <a:p>
            <a:r>
              <a:rPr lang="en-US" sz="3600" dirty="0"/>
              <a:t>IPv6 </a:t>
            </a:r>
            <a:r>
              <a:rPr lang="en-US" sz="3600" dirty="0" err="1"/>
              <a:t>csomag</a:t>
            </a:r>
            <a:r>
              <a:rPr lang="en-US" sz="3600" dirty="0"/>
              <a:t> </a:t>
            </a:r>
            <a:r>
              <a:rPr lang="en-US" sz="3600" dirty="0" err="1"/>
              <a:t>fejléce</a:t>
            </a:r>
            <a:endParaRPr lang="en-US" sz="3600" dirty="0"/>
          </a:p>
        </p:txBody>
      </p:sp>
      <p:pic>
        <p:nvPicPr>
          <p:cNvPr id="4" name="Kép 3">
            <a:extLst>
              <a:ext uri="{FF2B5EF4-FFF2-40B4-BE49-F238E27FC236}">
                <a16:creationId xmlns:a16="http://schemas.microsoft.com/office/drawing/2014/main" id="{079E4BA8-DC33-478E-B448-903EEA53AFDD}"/>
              </a:ext>
            </a:extLst>
          </p:cNvPr>
          <p:cNvPicPr>
            <a:picLocks noChangeAspect="1"/>
          </p:cNvPicPr>
          <p:nvPr/>
        </p:nvPicPr>
        <p:blipFill>
          <a:blip r:embed="rId2"/>
          <a:stretch>
            <a:fillRect/>
          </a:stretch>
        </p:blipFill>
        <p:spPr>
          <a:xfrm>
            <a:off x="4808874" y="2086809"/>
            <a:ext cx="6282919" cy="3754044"/>
          </a:xfrm>
          <a:prstGeom prst="rect">
            <a:avLst/>
          </a:prstGeom>
        </p:spPr>
      </p:pic>
    </p:spTree>
    <p:extLst>
      <p:ext uri="{BB962C8B-B14F-4D97-AF65-F5344CB8AC3E}">
        <p14:creationId xmlns:p14="http://schemas.microsoft.com/office/powerpoint/2010/main" val="4269721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397096" y="1218027"/>
            <a:ext cx="9520158" cy="1049235"/>
          </a:xfrm>
        </p:spPr>
        <p:txBody>
          <a:bodyPr/>
          <a:lstStyle/>
          <a:p>
            <a:r>
              <a:rPr lang="hu-HU" dirty="0"/>
              <a:t>IPv6 csomag fejléc részei 1.</a:t>
            </a:r>
          </a:p>
        </p:txBody>
      </p:sp>
      <p:pic>
        <p:nvPicPr>
          <p:cNvPr id="10" name="Kép 9">
            <a:extLst>
              <a:ext uri="{FF2B5EF4-FFF2-40B4-BE49-F238E27FC236}">
                <a16:creationId xmlns:a16="http://schemas.microsoft.com/office/drawing/2014/main" id="{60648431-9DB9-4898-A273-2DE7D11BF207}"/>
              </a:ext>
            </a:extLst>
          </p:cNvPr>
          <p:cNvPicPr>
            <a:picLocks noChangeAspect="1"/>
          </p:cNvPicPr>
          <p:nvPr/>
        </p:nvPicPr>
        <p:blipFill>
          <a:blip r:embed="rId2"/>
          <a:stretch>
            <a:fillRect/>
          </a:stretch>
        </p:blipFill>
        <p:spPr>
          <a:xfrm>
            <a:off x="216308" y="1991414"/>
            <a:ext cx="4797681" cy="2546078"/>
          </a:xfrm>
          <a:prstGeom prst="rect">
            <a:avLst/>
          </a:prstGeom>
        </p:spPr>
      </p:pic>
      <p:pic>
        <p:nvPicPr>
          <p:cNvPr id="12" name="Kép 11">
            <a:extLst>
              <a:ext uri="{FF2B5EF4-FFF2-40B4-BE49-F238E27FC236}">
                <a16:creationId xmlns:a16="http://schemas.microsoft.com/office/drawing/2014/main" id="{47B12FB0-9FBA-47BF-AAB8-DA9D3182FB3B}"/>
              </a:ext>
            </a:extLst>
          </p:cNvPr>
          <p:cNvPicPr>
            <a:picLocks noChangeAspect="1"/>
          </p:cNvPicPr>
          <p:nvPr/>
        </p:nvPicPr>
        <p:blipFill>
          <a:blip r:embed="rId3"/>
          <a:stretch>
            <a:fillRect/>
          </a:stretch>
        </p:blipFill>
        <p:spPr>
          <a:xfrm>
            <a:off x="7300361" y="804519"/>
            <a:ext cx="4675331" cy="2821398"/>
          </a:xfrm>
          <a:prstGeom prst="rect">
            <a:avLst/>
          </a:prstGeom>
        </p:spPr>
      </p:pic>
      <p:pic>
        <p:nvPicPr>
          <p:cNvPr id="14" name="Kép 13">
            <a:extLst>
              <a:ext uri="{FF2B5EF4-FFF2-40B4-BE49-F238E27FC236}">
                <a16:creationId xmlns:a16="http://schemas.microsoft.com/office/drawing/2014/main" id="{8E5CABC8-F2D4-4386-A7C5-DBBB05664BE1}"/>
              </a:ext>
            </a:extLst>
          </p:cNvPr>
          <p:cNvPicPr>
            <a:picLocks noChangeAspect="1"/>
          </p:cNvPicPr>
          <p:nvPr/>
        </p:nvPicPr>
        <p:blipFill>
          <a:blip r:embed="rId4"/>
          <a:stretch>
            <a:fillRect/>
          </a:stretch>
        </p:blipFill>
        <p:spPr>
          <a:xfrm>
            <a:off x="5197040" y="3809103"/>
            <a:ext cx="4868043" cy="2867922"/>
          </a:xfrm>
          <a:prstGeom prst="rect">
            <a:avLst/>
          </a:prstGeom>
        </p:spPr>
      </p:pic>
    </p:spTree>
    <p:extLst>
      <p:ext uri="{BB962C8B-B14F-4D97-AF65-F5344CB8AC3E}">
        <p14:creationId xmlns:p14="http://schemas.microsoft.com/office/powerpoint/2010/main" val="4173978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34696" y="804519"/>
            <a:ext cx="9520158" cy="1049235"/>
          </a:xfrm>
        </p:spPr>
        <p:txBody>
          <a:bodyPr/>
          <a:lstStyle/>
          <a:p>
            <a:r>
              <a:rPr lang="hu-HU" dirty="0"/>
              <a:t>IPv6 csomag fejléc részei 2.</a:t>
            </a:r>
          </a:p>
        </p:txBody>
      </p:sp>
      <p:pic>
        <p:nvPicPr>
          <p:cNvPr id="8" name="Kép 7">
            <a:extLst>
              <a:ext uri="{FF2B5EF4-FFF2-40B4-BE49-F238E27FC236}">
                <a16:creationId xmlns:a16="http://schemas.microsoft.com/office/drawing/2014/main" id="{A36DDCDB-5886-484E-9D92-D859237D3A68}"/>
              </a:ext>
            </a:extLst>
          </p:cNvPr>
          <p:cNvPicPr>
            <a:picLocks noChangeAspect="1"/>
          </p:cNvPicPr>
          <p:nvPr/>
        </p:nvPicPr>
        <p:blipFill>
          <a:blip r:embed="rId2"/>
          <a:stretch>
            <a:fillRect/>
          </a:stretch>
        </p:blipFill>
        <p:spPr>
          <a:xfrm>
            <a:off x="422786" y="1963072"/>
            <a:ext cx="5471652" cy="2621833"/>
          </a:xfrm>
          <a:prstGeom prst="rect">
            <a:avLst/>
          </a:prstGeom>
        </p:spPr>
      </p:pic>
      <p:pic>
        <p:nvPicPr>
          <p:cNvPr id="10" name="Kép 9">
            <a:extLst>
              <a:ext uri="{FF2B5EF4-FFF2-40B4-BE49-F238E27FC236}">
                <a16:creationId xmlns:a16="http://schemas.microsoft.com/office/drawing/2014/main" id="{ABC7DF60-4542-4631-A8FE-FB9E4723E418}"/>
              </a:ext>
            </a:extLst>
          </p:cNvPr>
          <p:cNvPicPr>
            <a:picLocks noChangeAspect="1"/>
          </p:cNvPicPr>
          <p:nvPr/>
        </p:nvPicPr>
        <p:blipFill>
          <a:blip r:embed="rId3"/>
          <a:stretch>
            <a:fillRect/>
          </a:stretch>
        </p:blipFill>
        <p:spPr>
          <a:xfrm>
            <a:off x="6294775" y="2324868"/>
            <a:ext cx="5235349" cy="1657197"/>
          </a:xfrm>
          <a:prstGeom prst="rect">
            <a:avLst/>
          </a:prstGeom>
        </p:spPr>
      </p:pic>
    </p:spTree>
    <p:extLst>
      <p:ext uri="{BB962C8B-B14F-4D97-AF65-F5344CB8AC3E}">
        <p14:creationId xmlns:p14="http://schemas.microsoft.com/office/powerpoint/2010/main" val="1237123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611801" y="-87131"/>
            <a:ext cx="2823919" cy="1868760"/>
          </a:xfrm>
        </p:spPr>
        <p:txBody>
          <a:bodyPr vert="horz" lIns="91440" tIns="45720" rIns="91440" bIns="0" rtlCol="0" anchor="b">
            <a:normAutofit/>
          </a:bodyPr>
          <a:lstStyle/>
          <a:p>
            <a:r>
              <a:rPr lang="hu-HU" sz="3600" dirty="0"/>
              <a:t>IPv6-ról</a:t>
            </a:r>
            <a:endParaRPr lang="en-US" sz="3600" dirty="0"/>
          </a:p>
        </p:txBody>
      </p:sp>
      <p:pic>
        <p:nvPicPr>
          <p:cNvPr id="4" name="Kép 3">
            <a:extLst>
              <a:ext uri="{FF2B5EF4-FFF2-40B4-BE49-F238E27FC236}">
                <a16:creationId xmlns:a16="http://schemas.microsoft.com/office/drawing/2014/main" id="{87D7EA70-1809-4B46-A64F-298DAD60E7D6}"/>
              </a:ext>
            </a:extLst>
          </p:cNvPr>
          <p:cNvPicPr>
            <a:picLocks noChangeAspect="1"/>
          </p:cNvPicPr>
          <p:nvPr/>
        </p:nvPicPr>
        <p:blipFill>
          <a:blip r:embed="rId2"/>
          <a:stretch>
            <a:fillRect/>
          </a:stretch>
        </p:blipFill>
        <p:spPr>
          <a:xfrm>
            <a:off x="4542174" y="2328439"/>
            <a:ext cx="6282919" cy="3518434"/>
          </a:xfrm>
          <a:prstGeom prst="rect">
            <a:avLst/>
          </a:prstGeom>
        </p:spPr>
      </p:pic>
    </p:spTree>
    <p:extLst>
      <p:ext uri="{BB962C8B-B14F-4D97-AF65-F5344CB8AC3E}">
        <p14:creationId xmlns:p14="http://schemas.microsoft.com/office/powerpoint/2010/main" val="112920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26076" y="-68081"/>
            <a:ext cx="2823919" cy="1868760"/>
          </a:xfrm>
        </p:spPr>
        <p:txBody>
          <a:bodyPr vert="horz" lIns="91440" tIns="45720" rIns="91440" bIns="0" rtlCol="0" anchor="b">
            <a:normAutofit/>
          </a:bodyPr>
          <a:lstStyle/>
          <a:p>
            <a:r>
              <a:rPr lang="hu-HU" sz="3600" dirty="0"/>
              <a:t>IPv6-ról</a:t>
            </a:r>
            <a:endParaRPr lang="en-US" sz="3600" dirty="0"/>
          </a:p>
        </p:txBody>
      </p:sp>
      <p:pic>
        <p:nvPicPr>
          <p:cNvPr id="4" name="Kép 3">
            <a:extLst>
              <a:ext uri="{FF2B5EF4-FFF2-40B4-BE49-F238E27FC236}">
                <a16:creationId xmlns:a16="http://schemas.microsoft.com/office/drawing/2014/main" id="{428005F3-A14C-475B-9B8B-9C8F3B514E8D}"/>
              </a:ext>
            </a:extLst>
          </p:cNvPr>
          <p:cNvPicPr>
            <a:picLocks noChangeAspect="1"/>
          </p:cNvPicPr>
          <p:nvPr/>
        </p:nvPicPr>
        <p:blipFill>
          <a:blip r:embed="rId2"/>
          <a:stretch>
            <a:fillRect/>
          </a:stretch>
        </p:blipFill>
        <p:spPr>
          <a:xfrm>
            <a:off x="5241097" y="2116470"/>
            <a:ext cx="5970923" cy="3866172"/>
          </a:xfrm>
          <a:prstGeom prst="rect">
            <a:avLst/>
          </a:prstGeom>
        </p:spPr>
      </p:pic>
    </p:spTree>
    <p:extLst>
      <p:ext uri="{BB962C8B-B14F-4D97-AF65-F5344CB8AC3E}">
        <p14:creationId xmlns:p14="http://schemas.microsoft.com/office/powerpoint/2010/main" val="2970935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34696" y="804519"/>
            <a:ext cx="9520158" cy="1049235"/>
          </a:xfrm>
        </p:spPr>
        <p:txBody>
          <a:bodyPr/>
          <a:lstStyle/>
          <a:p>
            <a:r>
              <a:rPr lang="hu-HU" b="1" dirty="0">
                <a:solidFill>
                  <a:srgbClr val="333333"/>
                </a:solidFill>
                <a:effectLst/>
                <a:latin typeface="arial" panose="020B0604020202020204" pitchFamily="34" charset="0"/>
              </a:rPr>
              <a:t>Az IPv6 előnyei az IPv4-hez képest</a:t>
            </a:r>
            <a:endParaRPr lang="hu-HU" dirty="0"/>
          </a:p>
        </p:txBody>
      </p:sp>
      <p:sp>
        <p:nvSpPr>
          <p:cNvPr id="4" name="Szövegdoboz 3">
            <a:extLst>
              <a:ext uri="{FF2B5EF4-FFF2-40B4-BE49-F238E27FC236}">
                <a16:creationId xmlns:a16="http://schemas.microsoft.com/office/drawing/2014/main" id="{112CFDA1-0594-441D-A8CF-5343F0116A36}"/>
              </a:ext>
            </a:extLst>
          </p:cNvPr>
          <p:cNvSpPr txBox="1"/>
          <p:nvPr/>
        </p:nvSpPr>
        <p:spPr>
          <a:xfrm>
            <a:off x="1231105" y="2083163"/>
            <a:ext cx="10551320" cy="3416320"/>
          </a:xfrm>
          <a:prstGeom prst="rect">
            <a:avLst/>
          </a:prstGeom>
          <a:noFill/>
        </p:spPr>
        <p:txBody>
          <a:bodyPr wrap="square">
            <a:spAutoFit/>
          </a:bodyPr>
          <a:lstStyle/>
          <a:p>
            <a:pPr algn="l"/>
            <a:r>
              <a:rPr lang="hu-HU" b="0" dirty="0">
                <a:solidFill>
                  <a:srgbClr val="333333"/>
                </a:solidFill>
                <a:effectLst/>
                <a:latin typeface="arial" panose="020B0604020202020204" pitchFamily="34" charset="0"/>
              </a:rPr>
              <a:t>Az IPv6 azon felül, hogy jóval nagyobb címtartománnyal rendelkezik, számos más előnyt birtokol az IPv4-hez képest:</a:t>
            </a:r>
          </a:p>
          <a:p>
            <a:pPr algn="l"/>
            <a:endParaRPr lang="hu-HU" b="0" dirty="0">
              <a:solidFill>
                <a:srgbClr val="333333"/>
              </a:solidFill>
              <a:effectLst/>
              <a:latin typeface="arial" panose="020B0604020202020204" pitchFamily="34" charset="0"/>
            </a:endParaRPr>
          </a:p>
          <a:p>
            <a:pPr algn="l">
              <a:buFont typeface="Arial" panose="020B0604020202020204" pitchFamily="34" charset="0"/>
              <a:buChar char="•"/>
            </a:pPr>
            <a:r>
              <a:rPr lang="hu-HU" b="0" i="0" dirty="0">
                <a:solidFill>
                  <a:srgbClr val="333333"/>
                </a:solidFill>
                <a:effectLst/>
                <a:latin typeface="arial" panose="020B0604020202020204" pitchFamily="34" charset="0"/>
              </a:rPr>
              <a:t>Az IPv6 a protokollba beépítetten támogatja a </a:t>
            </a:r>
            <a:r>
              <a:rPr lang="hu-HU" b="1" i="0" dirty="0" err="1">
                <a:solidFill>
                  <a:srgbClr val="333333"/>
                </a:solidFill>
                <a:effectLst/>
                <a:latin typeface="arial" panose="020B0604020202020204" pitchFamily="34" charset="0"/>
              </a:rPr>
              <a:t>multicast</a:t>
            </a:r>
            <a:r>
              <a:rPr lang="hu-HU" b="0" i="0" dirty="0">
                <a:solidFill>
                  <a:srgbClr val="333333"/>
                </a:solidFill>
                <a:effectLst/>
                <a:latin typeface="arial" panose="020B0604020202020204" pitchFamily="34" charset="0"/>
              </a:rPr>
              <a:t> </a:t>
            </a:r>
            <a:r>
              <a:rPr lang="hu-HU" b="0" i="0" baseline="30000" dirty="0">
                <a:solidFill>
                  <a:srgbClr val="333333"/>
                </a:solidFill>
                <a:effectLst/>
                <a:latin typeface="arial" panose="020B0604020202020204" pitchFamily="34" charset="0"/>
              </a:rPr>
              <a:t>1 </a:t>
            </a:r>
            <a:r>
              <a:rPr lang="hu-HU" b="0" i="0" dirty="0">
                <a:solidFill>
                  <a:srgbClr val="333333"/>
                </a:solidFill>
                <a:effectLst/>
                <a:latin typeface="arial" panose="020B0604020202020204" pitchFamily="34" charset="0"/>
              </a:rPr>
              <a:t> továbbítást, míg IPv4 esetében ez a tulajdonság opcionális.</a:t>
            </a:r>
          </a:p>
          <a:p>
            <a:pPr algn="l">
              <a:buFont typeface="Arial" panose="020B0604020202020204" pitchFamily="34" charset="0"/>
              <a:buChar char="•"/>
            </a:pPr>
            <a:r>
              <a:rPr lang="hu-HU" b="0" i="0" dirty="0">
                <a:solidFill>
                  <a:srgbClr val="333333"/>
                </a:solidFill>
                <a:effectLst/>
                <a:latin typeface="arial" panose="020B0604020202020204" pitchFamily="34" charset="0"/>
              </a:rPr>
              <a:t>Az IPv6 eszközök a hálózat összes alhálózatára kapcsolt kliensnek beállítanak egy </a:t>
            </a:r>
            <a:r>
              <a:rPr lang="hu-HU" b="1" i="0" dirty="0">
                <a:solidFill>
                  <a:srgbClr val="333333"/>
                </a:solidFill>
                <a:effectLst/>
                <a:latin typeface="arial" panose="020B0604020202020204" pitchFamily="34" charset="0"/>
              </a:rPr>
              <a:t>csak lokálisan elérhető és érvényes IPv6 címet </a:t>
            </a:r>
            <a:r>
              <a:rPr lang="hu-HU" b="0" i="0" dirty="0">
                <a:solidFill>
                  <a:srgbClr val="333333"/>
                </a:solidFill>
                <a:effectLst/>
                <a:latin typeface="arial" panose="020B0604020202020204" pitchFamily="34" charset="0"/>
              </a:rPr>
              <a:t>, amely lehetővé teszi, hogy címkiszolgáló és útválasztó (router) jelenlététől függetlenül is kommunikálni lehessen az azonos alhálózaton lévő végpontokkal. </a:t>
            </a:r>
            <a:r>
              <a:rPr lang="hu-HU" b="0" i="0" baseline="30000" dirty="0">
                <a:solidFill>
                  <a:srgbClr val="333333"/>
                </a:solidFill>
                <a:effectLst/>
                <a:latin typeface="arial" panose="020B0604020202020204" pitchFamily="34" charset="0"/>
              </a:rPr>
              <a:t>2</a:t>
            </a:r>
            <a:endParaRPr lang="hu-HU" b="0" i="0" dirty="0">
              <a:solidFill>
                <a:srgbClr val="333333"/>
              </a:solidFill>
              <a:effectLst/>
              <a:latin typeface="arial" panose="020B0604020202020204" pitchFamily="34" charset="0"/>
            </a:endParaRPr>
          </a:p>
          <a:p>
            <a:pPr algn="l">
              <a:buFont typeface="Arial" panose="020B0604020202020204" pitchFamily="34" charset="0"/>
              <a:buChar char="•"/>
            </a:pPr>
            <a:r>
              <a:rPr lang="hu-HU" b="0" i="0" dirty="0">
                <a:solidFill>
                  <a:srgbClr val="333333"/>
                </a:solidFill>
                <a:effectLst/>
                <a:latin typeface="arial" panose="020B0604020202020204" pitchFamily="34" charset="0"/>
              </a:rPr>
              <a:t>Biztonsági megoldások tekintetében, az </a:t>
            </a:r>
            <a:r>
              <a:rPr lang="hu-HU" b="1" i="0" dirty="0" err="1">
                <a:solidFill>
                  <a:srgbClr val="333333"/>
                </a:solidFill>
                <a:effectLst/>
                <a:latin typeface="arial" panose="020B0604020202020204" pitchFamily="34" charset="0"/>
              </a:rPr>
              <a:t>IPsec</a:t>
            </a:r>
            <a:r>
              <a:rPr lang="hu-HU" b="0" i="0" dirty="0">
                <a:solidFill>
                  <a:srgbClr val="333333"/>
                </a:solidFill>
                <a:effectLst/>
                <a:latin typeface="arial" panose="020B0604020202020204" pitchFamily="34" charset="0"/>
              </a:rPr>
              <a:t> támogatás (hitelesítés és titkosítás) kötelezően része az IPv6 protokollnak, míg IPv4 esetében ez a tulajdonság opcionális.</a:t>
            </a:r>
          </a:p>
          <a:p>
            <a:pPr algn="l">
              <a:buFont typeface="Arial" panose="020B0604020202020204" pitchFamily="34" charset="0"/>
              <a:buChar char="•"/>
            </a:pPr>
            <a:r>
              <a:rPr lang="hu-HU" b="0" i="0" dirty="0">
                <a:solidFill>
                  <a:srgbClr val="333333"/>
                </a:solidFill>
                <a:effectLst/>
                <a:latin typeface="arial" panose="020B0604020202020204" pitchFamily="34" charset="0"/>
              </a:rPr>
              <a:t>IPv4 esetében az </a:t>
            </a:r>
            <a:r>
              <a:rPr lang="hu-HU" b="1" i="0" dirty="0">
                <a:solidFill>
                  <a:srgbClr val="333333"/>
                </a:solidFill>
                <a:effectLst/>
                <a:latin typeface="arial" panose="020B0604020202020204" pitchFamily="34" charset="0"/>
              </a:rPr>
              <a:t>adatcsomagok</a:t>
            </a:r>
            <a:r>
              <a:rPr lang="hu-HU" b="0" i="0" dirty="0">
                <a:solidFill>
                  <a:srgbClr val="333333"/>
                </a:solidFill>
                <a:effectLst/>
                <a:latin typeface="arial" panose="020B0604020202020204" pitchFamily="34" charset="0"/>
              </a:rPr>
              <a:t> méretének felső korlátja 64 kB (kilobyte), míg az IPv6 esetében ez </a:t>
            </a:r>
            <a:r>
              <a:rPr lang="hu-HU" b="1" i="0" dirty="0">
                <a:solidFill>
                  <a:srgbClr val="333333"/>
                </a:solidFill>
                <a:effectLst/>
                <a:latin typeface="arial" panose="020B0604020202020204" pitchFamily="34" charset="0"/>
              </a:rPr>
              <a:t>4GB</a:t>
            </a:r>
            <a:r>
              <a:rPr lang="hu-HU" b="0" i="0" dirty="0">
                <a:solidFill>
                  <a:srgbClr val="333333"/>
                </a:solidFill>
                <a:effectLst/>
                <a:latin typeface="arial" panose="020B0604020202020204" pitchFamily="34" charset="0"/>
              </a:rPr>
              <a:t> (gigabyte) méretig növelhető, amely jelentősen megnövelheti az adatátviteli sebességet.</a:t>
            </a:r>
          </a:p>
        </p:txBody>
      </p:sp>
      <p:sp>
        <p:nvSpPr>
          <p:cNvPr id="5" name="Szövegdoboz 4">
            <a:extLst>
              <a:ext uri="{FF2B5EF4-FFF2-40B4-BE49-F238E27FC236}">
                <a16:creationId xmlns:a16="http://schemas.microsoft.com/office/drawing/2014/main" id="{3D6B3D60-B1A7-4E5D-A0EF-2FCD519DFF6D}"/>
              </a:ext>
            </a:extLst>
          </p:cNvPr>
          <p:cNvSpPr txBox="1"/>
          <p:nvPr/>
        </p:nvSpPr>
        <p:spPr>
          <a:xfrm>
            <a:off x="5400675" y="5743575"/>
            <a:ext cx="6238875" cy="369332"/>
          </a:xfrm>
          <a:prstGeom prst="rect">
            <a:avLst/>
          </a:prstGeom>
          <a:noFill/>
        </p:spPr>
        <p:txBody>
          <a:bodyPr wrap="square" rtlCol="0">
            <a:spAutoFit/>
          </a:bodyPr>
          <a:lstStyle/>
          <a:p>
            <a:r>
              <a:rPr lang="hu-HU" dirty="0"/>
              <a:t>https://www.telekom.hu/rolunk/ipv6/miert_jobb_az_ipv6</a:t>
            </a:r>
          </a:p>
        </p:txBody>
      </p:sp>
    </p:spTree>
    <p:extLst>
      <p:ext uri="{BB962C8B-B14F-4D97-AF65-F5344CB8AC3E}">
        <p14:creationId xmlns:p14="http://schemas.microsoft.com/office/powerpoint/2010/main" val="2826813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a:t>IPv4-es cím átírása IPv6-os címmé</a:t>
            </a:r>
          </a:p>
        </p:txBody>
      </p:sp>
      <p:sp>
        <p:nvSpPr>
          <p:cNvPr id="5" name="Szövegdoboz 4">
            <a:extLst>
              <a:ext uri="{FF2B5EF4-FFF2-40B4-BE49-F238E27FC236}">
                <a16:creationId xmlns:a16="http://schemas.microsoft.com/office/drawing/2014/main" id="{92B50E3B-7747-49A3-A86B-8C0E5D7119EB}"/>
              </a:ext>
            </a:extLst>
          </p:cNvPr>
          <p:cNvSpPr txBox="1"/>
          <p:nvPr/>
        </p:nvSpPr>
        <p:spPr>
          <a:xfrm>
            <a:off x="2743199" y="2095499"/>
            <a:ext cx="4772025" cy="584775"/>
          </a:xfrm>
          <a:prstGeom prst="rect">
            <a:avLst/>
          </a:prstGeom>
          <a:noFill/>
        </p:spPr>
        <p:txBody>
          <a:bodyPr wrap="square" rtlCol="0">
            <a:spAutoFit/>
          </a:bodyPr>
          <a:lstStyle/>
          <a:p>
            <a:r>
              <a:rPr lang="hu-HU" sz="3200" dirty="0"/>
              <a:t>IPv4 es cím: 192.168.1.12</a:t>
            </a:r>
          </a:p>
        </p:txBody>
      </p:sp>
      <p:cxnSp>
        <p:nvCxnSpPr>
          <p:cNvPr id="10" name="Egyenes összekötő 9">
            <a:extLst>
              <a:ext uri="{FF2B5EF4-FFF2-40B4-BE49-F238E27FC236}">
                <a16:creationId xmlns:a16="http://schemas.microsoft.com/office/drawing/2014/main" id="{16C2DF09-FA02-4789-8B08-0EA44F2A9398}"/>
              </a:ext>
            </a:extLst>
          </p:cNvPr>
          <p:cNvCxnSpPr/>
          <p:nvPr/>
        </p:nvCxnSpPr>
        <p:spPr>
          <a:xfrm flipV="1">
            <a:off x="3714750" y="2590800"/>
            <a:ext cx="1619250" cy="545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Egyenes összekötő 10">
            <a:extLst>
              <a:ext uri="{FF2B5EF4-FFF2-40B4-BE49-F238E27FC236}">
                <a16:creationId xmlns:a16="http://schemas.microsoft.com/office/drawing/2014/main" id="{56E2D723-3937-46AC-8C2E-A7AF6904930A}"/>
              </a:ext>
            </a:extLst>
          </p:cNvPr>
          <p:cNvCxnSpPr>
            <a:cxnSpLocks/>
          </p:cNvCxnSpPr>
          <p:nvPr/>
        </p:nvCxnSpPr>
        <p:spPr>
          <a:xfrm flipV="1">
            <a:off x="5607939" y="2590800"/>
            <a:ext cx="583311" cy="545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Egyenes összekötő 12">
            <a:extLst>
              <a:ext uri="{FF2B5EF4-FFF2-40B4-BE49-F238E27FC236}">
                <a16:creationId xmlns:a16="http://schemas.microsoft.com/office/drawing/2014/main" id="{9B04C226-9AA9-4A45-AD12-95B4E090B319}"/>
              </a:ext>
            </a:extLst>
          </p:cNvPr>
          <p:cNvCxnSpPr>
            <a:cxnSpLocks/>
          </p:cNvCxnSpPr>
          <p:nvPr/>
        </p:nvCxnSpPr>
        <p:spPr>
          <a:xfrm flipH="1" flipV="1">
            <a:off x="6629401" y="2590801"/>
            <a:ext cx="485774" cy="604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Egyenes összekötő 14">
            <a:extLst>
              <a:ext uri="{FF2B5EF4-FFF2-40B4-BE49-F238E27FC236}">
                <a16:creationId xmlns:a16="http://schemas.microsoft.com/office/drawing/2014/main" id="{50167A43-A093-459A-A7E0-A8C9F45139B8}"/>
              </a:ext>
            </a:extLst>
          </p:cNvPr>
          <p:cNvCxnSpPr>
            <a:cxnSpLocks/>
          </p:cNvCxnSpPr>
          <p:nvPr/>
        </p:nvCxnSpPr>
        <p:spPr>
          <a:xfrm flipH="1" flipV="1">
            <a:off x="7037831" y="2551838"/>
            <a:ext cx="1820418" cy="6627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Szövegdoboz 18">
            <a:extLst>
              <a:ext uri="{FF2B5EF4-FFF2-40B4-BE49-F238E27FC236}">
                <a16:creationId xmlns:a16="http://schemas.microsoft.com/office/drawing/2014/main" id="{A502F94F-8774-465F-BFA1-51A9D47673D0}"/>
              </a:ext>
            </a:extLst>
          </p:cNvPr>
          <p:cNvSpPr txBox="1"/>
          <p:nvPr/>
        </p:nvSpPr>
        <p:spPr>
          <a:xfrm>
            <a:off x="2819399" y="3175575"/>
            <a:ext cx="7286625" cy="584775"/>
          </a:xfrm>
          <a:prstGeom prst="rect">
            <a:avLst/>
          </a:prstGeom>
          <a:noFill/>
        </p:spPr>
        <p:txBody>
          <a:bodyPr wrap="square" rtlCol="0">
            <a:spAutoFit/>
          </a:bodyPr>
          <a:lstStyle/>
          <a:p>
            <a:r>
              <a:rPr lang="hu-HU" sz="3200" dirty="0"/>
              <a:t>11000000.10101000.00000001.00001100</a:t>
            </a:r>
            <a:r>
              <a:rPr lang="hu-HU" dirty="0"/>
              <a:t> </a:t>
            </a:r>
          </a:p>
        </p:txBody>
      </p:sp>
      <p:cxnSp>
        <p:nvCxnSpPr>
          <p:cNvPr id="21" name="Egyenes összekötő 20">
            <a:extLst>
              <a:ext uri="{FF2B5EF4-FFF2-40B4-BE49-F238E27FC236}">
                <a16:creationId xmlns:a16="http://schemas.microsoft.com/office/drawing/2014/main" id="{1A3F9B7C-2086-4FB0-8B12-FAFDC1A2D78D}"/>
              </a:ext>
            </a:extLst>
          </p:cNvPr>
          <p:cNvCxnSpPr/>
          <p:nvPr/>
        </p:nvCxnSpPr>
        <p:spPr>
          <a:xfrm>
            <a:off x="6305550" y="2719237"/>
            <a:ext cx="0" cy="15364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7661E376-CD3C-4C85-B50C-4FE616FF1F64}"/>
              </a:ext>
            </a:extLst>
          </p:cNvPr>
          <p:cNvCxnSpPr/>
          <p:nvPr/>
        </p:nvCxnSpPr>
        <p:spPr>
          <a:xfrm>
            <a:off x="3714750" y="3195056"/>
            <a:ext cx="0" cy="68161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Egyenes összekötő 23">
            <a:extLst>
              <a:ext uri="{FF2B5EF4-FFF2-40B4-BE49-F238E27FC236}">
                <a16:creationId xmlns:a16="http://schemas.microsoft.com/office/drawing/2014/main" id="{0804A881-0B0F-4DCE-940C-0C7EB17BEE55}"/>
              </a:ext>
            </a:extLst>
          </p:cNvPr>
          <p:cNvCxnSpPr/>
          <p:nvPr/>
        </p:nvCxnSpPr>
        <p:spPr>
          <a:xfrm>
            <a:off x="4552950" y="3175575"/>
            <a:ext cx="0" cy="68161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Egyenes összekötő 24">
            <a:extLst>
              <a:ext uri="{FF2B5EF4-FFF2-40B4-BE49-F238E27FC236}">
                <a16:creationId xmlns:a16="http://schemas.microsoft.com/office/drawing/2014/main" id="{7A8B14E5-8809-4340-A413-461F4FD257A9}"/>
              </a:ext>
            </a:extLst>
          </p:cNvPr>
          <p:cNvCxnSpPr/>
          <p:nvPr/>
        </p:nvCxnSpPr>
        <p:spPr>
          <a:xfrm>
            <a:off x="5457825" y="3175575"/>
            <a:ext cx="0" cy="68161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Egyenes összekötő 25">
            <a:extLst>
              <a:ext uri="{FF2B5EF4-FFF2-40B4-BE49-F238E27FC236}">
                <a16:creationId xmlns:a16="http://schemas.microsoft.com/office/drawing/2014/main" id="{ABF9F452-8CAE-46C8-82C7-A009718901AD}"/>
              </a:ext>
            </a:extLst>
          </p:cNvPr>
          <p:cNvCxnSpPr/>
          <p:nvPr/>
        </p:nvCxnSpPr>
        <p:spPr>
          <a:xfrm>
            <a:off x="7181850" y="3195055"/>
            <a:ext cx="0" cy="68161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54F86570-7FDC-4D5B-B703-4578A4378F5A}"/>
              </a:ext>
            </a:extLst>
          </p:cNvPr>
          <p:cNvCxnSpPr/>
          <p:nvPr/>
        </p:nvCxnSpPr>
        <p:spPr>
          <a:xfrm>
            <a:off x="8029575" y="3195055"/>
            <a:ext cx="0" cy="68161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Egyenes összekötő 27">
            <a:extLst>
              <a:ext uri="{FF2B5EF4-FFF2-40B4-BE49-F238E27FC236}">
                <a16:creationId xmlns:a16="http://schemas.microsoft.com/office/drawing/2014/main" id="{0469879F-2DA2-4DFB-B46A-99263838F2CF}"/>
              </a:ext>
            </a:extLst>
          </p:cNvPr>
          <p:cNvCxnSpPr/>
          <p:nvPr/>
        </p:nvCxnSpPr>
        <p:spPr>
          <a:xfrm>
            <a:off x="8934450" y="3234814"/>
            <a:ext cx="0" cy="68161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9" name="Szövegdoboz 28">
            <a:extLst>
              <a:ext uri="{FF2B5EF4-FFF2-40B4-BE49-F238E27FC236}">
                <a16:creationId xmlns:a16="http://schemas.microsoft.com/office/drawing/2014/main" id="{4F173C06-8492-4C45-A006-D49BA17A8654}"/>
              </a:ext>
            </a:extLst>
          </p:cNvPr>
          <p:cNvSpPr txBox="1"/>
          <p:nvPr/>
        </p:nvSpPr>
        <p:spPr>
          <a:xfrm>
            <a:off x="2819399" y="3857194"/>
            <a:ext cx="6934201" cy="369332"/>
          </a:xfrm>
          <a:prstGeom prst="rect">
            <a:avLst/>
          </a:prstGeom>
          <a:noFill/>
        </p:spPr>
        <p:txBody>
          <a:bodyPr wrap="square" rtlCol="0">
            <a:spAutoFit/>
          </a:bodyPr>
          <a:lstStyle/>
          <a:p>
            <a:r>
              <a:rPr lang="hu-HU" b="1" dirty="0"/>
              <a:t>    c             0             a              8         0              1            0       c</a:t>
            </a:r>
          </a:p>
        </p:txBody>
      </p:sp>
      <p:sp>
        <p:nvSpPr>
          <p:cNvPr id="30" name="Szövegdoboz 29">
            <a:extLst>
              <a:ext uri="{FF2B5EF4-FFF2-40B4-BE49-F238E27FC236}">
                <a16:creationId xmlns:a16="http://schemas.microsoft.com/office/drawing/2014/main" id="{FCF22B9F-D593-4EAF-8D9A-998D057003BE}"/>
              </a:ext>
            </a:extLst>
          </p:cNvPr>
          <p:cNvSpPr txBox="1"/>
          <p:nvPr/>
        </p:nvSpPr>
        <p:spPr>
          <a:xfrm>
            <a:off x="798958" y="4442362"/>
            <a:ext cx="10201272" cy="523220"/>
          </a:xfrm>
          <a:prstGeom prst="rect">
            <a:avLst/>
          </a:prstGeom>
          <a:noFill/>
        </p:spPr>
        <p:txBody>
          <a:bodyPr wrap="square" rtlCol="0">
            <a:spAutoFit/>
          </a:bodyPr>
          <a:lstStyle/>
          <a:p>
            <a:r>
              <a:rPr lang="hu-HU" sz="2800" dirty="0"/>
              <a:t>IPv6 cím ha IPv4-ből jön  0:0:0:0:0:ffff:IPv4; rövidítve ::ffff:IPv4 </a:t>
            </a:r>
          </a:p>
        </p:txBody>
      </p:sp>
      <p:sp>
        <p:nvSpPr>
          <p:cNvPr id="31" name="Szövegdoboz 30">
            <a:extLst>
              <a:ext uri="{FF2B5EF4-FFF2-40B4-BE49-F238E27FC236}">
                <a16:creationId xmlns:a16="http://schemas.microsoft.com/office/drawing/2014/main" id="{EB40A3B2-D2AC-470A-8ACE-9481A612E1FF}"/>
              </a:ext>
            </a:extLst>
          </p:cNvPr>
          <p:cNvSpPr txBox="1"/>
          <p:nvPr/>
        </p:nvSpPr>
        <p:spPr>
          <a:xfrm>
            <a:off x="3243832" y="5207110"/>
            <a:ext cx="6437757" cy="523220"/>
          </a:xfrm>
          <a:prstGeom prst="rect">
            <a:avLst/>
          </a:prstGeom>
          <a:noFill/>
        </p:spPr>
        <p:txBody>
          <a:bodyPr wrap="square" rtlCol="0">
            <a:spAutoFit/>
          </a:bodyPr>
          <a:lstStyle/>
          <a:p>
            <a:r>
              <a:rPr lang="hu-HU" sz="2800" dirty="0"/>
              <a:t>Eredeti cím átírva        </a:t>
            </a:r>
            <a:r>
              <a:rPr lang="hu-HU" sz="2800" dirty="0">
                <a:solidFill>
                  <a:srgbClr val="FF0000"/>
                </a:solidFill>
              </a:rPr>
              <a:t>::ffff:c0a8:010c </a:t>
            </a:r>
          </a:p>
        </p:txBody>
      </p:sp>
    </p:spTree>
    <p:extLst>
      <p:ext uri="{BB962C8B-B14F-4D97-AF65-F5344CB8AC3E}">
        <p14:creationId xmlns:p14="http://schemas.microsoft.com/office/powerpoint/2010/main" val="28820144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1000"/>
                                        <p:tgtEl>
                                          <p:spTgt spid="26"/>
                                        </p:tgtEl>
                                      </p:cBhvr>
                                    </p:animEffect>
                                    <p:anim calcmode="lin" valueType="num">
                                      <p:cBhvr>
                                        <p:cTn id="60" dur="1000" fill="hold"/>
                                        <p:tgtEl>
                                          <p:spTgt spid="26"/>
                                        </p:tgtEl>
                                        <p:attrNameLst>
                                          <p:attrName>ppt_x</p:attrName>
                                        </p:attrNameLst>
                                      </p:cBhvr>
                                      <p:tavLst>
                                        <p:tav tm="0">
                                          <p:val>
                                            <p:strVal val="#ppt_x"/>
                                          </p:val>
                                        </p:tav>
                                        <p:tav tm="100000">
                                          <p:val>
                                            <p:strVal val="#ppt_x"/>
                                          </p:val>
                                        </p:tav>
                                      </p:tavLst>
                                    </p:anim>
                                    <p:anim calcmode="lin" valueType="num">
                                      <p:cBhvr>
                                        <p:cTn id="6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1000"/>
                                        <p:tgtEl>
                                          <p:spTgt spid="27"/>
                                        </p:tgtEl>
                                      </p:cBhvr>
                                    </p:animEffect>
                                    <p:anim calcmode="lin" valueType="num">
                                      <p:cBhvr>
                                        <p:cTn id="67" dur="1000" fill="hold"/>
                                        <p:tgtEl>
                                          <p:spTgt spid="27"/>
                                        </p:tgtEl>
                                        <p:attrNameLst>
                                          <p:attrName>ppt_x</p:attrName>
                                        </p:attrNameLst>
                                      </p:cBhvr>
                                      <p:tavLst>
                                        <p:tav tm="0">
                                          <p:val>
                                            <p:strVal val="#ppt_x"/>
                                          </p:val>
                                        </p:tav>
                                        <p:tav tm="100000">
                                          <p:val>
                                            <p:strVal val="#ppt_x"/>
                                          </p:val>
                                        </p:tav>
                                      </p:tavLst>
                                    </p:anim>
                                    <p:anim calcmode="lin" valueType="num">
                                      <p:cBhvr>
                                        <p:cTn id="6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1000"/>
                                        <p:tgtEl>
                                          <p:spTgt spid="28"/>
                                        </p:tgtEl>
                                      </p:cBhvr>
                                    </p:animEffect>
                                    <p:anim calcmode="lin" valueType="num">
                                      <p:cBhvr>
                                        <p:cTn id="74" dur="1000" fill="hold"/>
                                        <p:tgtEl>
                                          <p:spTgt spid="28"/>
                                        </p:tgtEl>
                                        <p:attrNameLst>
                                          <p:attrName>ppt_x</p:attrName>
                                        </p:attrNameLst>
                                      </p:cBhvr>
                                      <p:tavLst>
                                        <p:tav tm="0">
                                          <p:val>
                                            <p:strVal val="#ppt_x"/>
                                          </p:val>
                                        </p:tav>
                                        <p:tav tm="100000">
                                          <p:val>
                                            <p:strVal val="#ppt_x"/>
                                          </p:val>
                                        </p:tav>
                                      </p:tavLst>
                                    </p:anim>
                                    <p:anim calcmode="lin" valueType="num">
                                      <p:cBhvr>
                                        <p:cTn id="7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1000"/>
                                        <p:tgtEl>
                                          <p:spTgt spid="29"/>
                                        </p:tgtEl>
                                      </p:cBhvr>
                                    </p:animEffect>
                                    <p:anim calcmode="lin" valueType="num">
                                      <p:cBhvr>
                                        <p:cTn id="81" dur="1000" fill="hold"/>
                                        <p:tgtEl>
                                          <p:spTgt spid="29"/>
                                        </p:tgtEl>
                                        <p:attrNameLst>
                                          <p:attrName>ppt_x</p:attrName>
                                        </p:attrNameLst>
                                      </p:cBhvr>
                                      <p:tavLst>
                                        <p:tav tm="0">
                                          <p:val>
                                            <p:strVal val="#ppt_x"/>
                                          </p:val>
                                        </p:tav>
                                        <p:tav tm="100000">
                                          <p:val>
                                            <p:strVal val="#ppt_x"/>
                                          </p:val>
                                        </p:tav>
                                      </p:tavLst>
                                    </p:anim>
                                    <p:anim calcmode="lin" valueType="num">
                                      <p:cBhvr>
                                        <p:cTn id="8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1000"/>
                                        <p:tgtEl>
                                          <p:spTgt spid="30"/>
                                        </p:tgtEl>
                                      </p:cBhvr>
                                    </p:animEffect>
                                    <p:anim calcmode="lin" valueType="num">
                                      <p:cBhvr>
                                        <p:cTn id="88" dur="1000" fill="hold"/>
                                        <p:tgtEl>
                                          <p:spTgt spid="30"/>
                                        </p:tgtEl>
                                        <p:attrNameLst>
                                          <p:attrName>ppt_x</p:attrName>
                                        </p:attrNameLst>
                                      </p:cBhvr>
                                      <p:tavLst>
                                        <p:tav tm="0">
                                          <p:val>
                                            <p:strVal val="#ppt_x"/>
                                          </p:val>
                                        </p:tav>
                                        <p:tav tm="100000">
                                          <p:val>
                                            <p:strVal val="#ppt_x"/>
                                          </p:val>
                                        </p:tav>
                                      </p:tavLst>
                                    </p:anim>
                                    <p:anim calcmode="lin" valueType="num">
                                      <p:cBhvr>
                                        <p:cTn id="8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31"/>
                                        </p:tgtEl>
                                        <p:attrNameLst>
                                          <p:attrName>style.visibility</p:attrName>
                                        </p:attrNameLst>
                                      </p:cBhvr>
                                      <p:to>
                                        <p:strVal val="visible"/>
                                      </p:to>
                                    </p:set>
                                    <p:anim calcmode="lin" valueType="num">
                                      <p:cBhvr additive="base">
                                        <p:cTn id="94" dur="500" fill="hold"/>
                                        <p:tgtEl>
                                          <p:spTgt spid="31"/>
                                        </p:tgtEl>
                                        <p:attrNameLst>
                                          <p:attrName>ppt_x</p:attrName>
                                        </p:attrNameLst>
                                      </p:cBhvr>
                                      <p:tavLst>
                                        <p:tav tm="0">
                                          <p:val>
                                            <p:strVal val="#ppt_x"/>
                                          </p:val>
                                        </p:tav>
                                        <p:tav tm="100000">
                                          <p:val>
                                            <p:strVal val="#ppt_x"/>
                                          </p:val>
                                        </p:tav>
                                      </p:tavLst>
                                    </p:anim>
                                    <p:anim calcmode="lin" valueType="num">
                                      <p:cBhvr additive="base">
                                        <p:cTn id="9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9" grpId="0"/>
      <p:bldP spid="30"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r>
              <a:rPr lang="hu-HU" dirty="0"/>
              <a:t> és elemei 1.</a:t>
            </a:r>
          </a:p>
        </p:txBody>
      </p:sp>
      <p:sp>
        <p:nvSpPr>
          <p:cNvPr id="4" name="Szövegdoboz 3">
            <a:extLst>
              <a:ext uri="{FF2B5EF4-FFF2-40B4-BE49-F238E27FC236}">
                <a16:creationId xmlns:a16="http://schemas.microsoft.com/office/drawing/2014/main" id="{36100D12-A98B-4F2E-8A73-A7F9E99CB83C}"/>
              </a:ext>
            </a:extLst>
          </p:cNvPr>
          <p:cNvSpPr txBox="1"/>
          <p:nvPr/>
        </p:nvSpPr>
        <p:spPr>
          <a:xfrm>
            <a:off x="971549" y="2166937"/>
            <a:ext cx="10696575" cy="3693319"/>
          </a:xfrm>
          <a:prstGeom prst="rect">
            <a:avLst/>
          </a:prstGeom>
          <a:noFill/>
        </p:spPr>
        <p:txBody>
          <a:bodyPr wrap="square" rtlCol="0">
            <a:spAutoFit/>
          </a:bodyPr>
          <a:lstStyle/>
          <a:p>
            <a:pPr algn="just"/>
            <a:r>
              <a:rPr lang="hu-HU" dirty="0"/>
              <a:t>A   CISCO   </a:t>
            </a:r>
            <a:r>
              <a:rPr lang="hu-HU" dirty="0" err="1"/>
              <a:t>Packet</a:t>
            </a:r>
            <a:r>
              <a:rPr lang="hu-HU" dirty="0"/>
              <a:t>   </a:t>
            </a:r>
            <a:r>
              <a:rPr lang="hu-HU" dirty="0" err="1"/>
              <a:t>Tracer</a:t>
            </a:r>
            <a:r>
              <a:rPr lang="hu-HU" dirty="0"/>
              <a:t>   egy   hasznos   hálózati   szimulációs   program,   mely segítségével  vizsgálhatjuk  a  hálózatok  működését,  kipróbálhatunk  különböző eseteket. Segítségével szimulálhatjuk, vizualizálhatjuk a </a:t>
            </a:r>
            <a:r>
              <a:rPr lang="hu-HU" dirty="0" err="1"/>
              <a:t>hálózatokat</a:t>
            </a:r>
            <a:r>
              <a:rPr lang="hu-HU" dirty="0"/>
              <a:t>.</a:t>
            </a:r>
          </a:p>
          <a:p>
            <a:pPr algn="just"/>
            <a:endParaRPr lang="hu-HU" dirty="0"/>
          </a:p>
          <a:p>
            <a:pPr algn="just"/>
            <a:r>
              <a:rPr lang="hu-HU" b="1" u="sng" dirty="0"/>
              <a:t>Elméleti háttér </a:t>
            </a:r>
          </a:p>
          <a:p>
            <a:pPr algn="just"/>
            <a:r>
              <a:rPr lang="hu-HU" dirty="0"/>
              <a:t>A  </a:t>
            </a:r>
            <a:r>
              <a:rPr lang="hu-HU" dirty="0" err="1"/>
              <a:t>Packet</a:t>
            </a:r>
            <a:r>
              <a:rPr lang="hu-HU" dirty="0"/>
              <a:t> </a:t>
            </a:r>
            <a:r>
              <a:rPr lang="hu-HU" dirty="0" err="1"/>
              <a:t>Tracer</a:t>
            </a:r>
            <a:r>
              <a:rPr lang="hu-HU" dirty="0"/>
              <a:t>  használatának  megértéséhez  szükség  van  néhány  alapfogalom megismerésére. </a:t>
            </a:r>
          </a:p>
          <a:p>
            <a:pPr algn="just"/>
            <a:endParaRPr lang="hu-HU" u="sng" dirty="0"/>
          </a:p>
          <a:p>
            <a:pPr algn="just"/>
            <a:r>
              <a:rPr lang="hu-HU" u="sng" dirty="0" err="1"/>
              <a:t>Host</a:t>
            </a:r>
            <a:r>
              <a:rPr lang="hu-HU" u="sng" dirty="0"/>
              <a:t> </a:t>
            </a:r>
          </a:p>
          <a:p>
            <a:pPr algn="just"/>
            <a:r>
              <a:rPr lang="hu-HU" dirty="0"/>
              <a:t>A </a:t>
            </a:r>
            <a:r>
              <a:rPr lang="hu-HU" dirty="0" err="1"/>
              <a:t>host</a:t>
            </a:r>
            <a:r>
              <a:rPr lang="hu-HU" dirty="0"/>
              <a:t> egy hálózathoz kapcsolódó számítógép. A </a:t>
            </a:r>
            <a:r>
              <a:rPr lang="hu-HU" dirty="0" err="1"/>
              <a:t>hostokat</a:t>
            </a:r>
            <a:r>
              <a:rPr lang="hu-HU" dirty="0"/>
              <a:t> egy hálózati </a:t>
            </a:r>
            <a:r>
              <a:rPr lang="hu-HU" dirty="0" err="1"/>
              <a:t>rétegbeli</a:t>
            </a:r>
            <a:r>
              <a:rPr lang="hu-HU" dirty="0"/>
              <a:t> címmel azonosítjuk.</a:t>
            </a:r>
          </a:p>
          <a:p>
            <a:pPr algn="just"/>
            <a:r>
              <a:rPr lang="hu-HU" dirty="0"/>
              <a:t>Minden </a:t>
            </a:r>
            <a:r>
              <a:rPr lang="hu-HU" dirty="0" err="1"/>
              <a:t>host</a:t>
            </a:r>
            <a:r>
              <a:rPr lang="hu-HU" dirty="0"/>
              <a:t> egy fizikai csomópont (</a:t>
            </a:r>
            <a:r>
              <a:rPr lang="hu-HU" dirty="0" err="1"/>
              <a:t>node</a:t>
            </a:r>
            <a:r>
              <a:rPr lang="hu-HU" dirty="0"/>
              <a:t>) a hálózaton, de ez fordítva nem igaz. Pl.  egy  </a:t>
            </a:r>
            <a:r>
              <a:rPr lang="hu-HU" dirty="0" err="1"/>
              <a:t>switch</a:t>
            </a:r>
            <a:r>
              <a:rPr lang="hu-HU" dirty="0"/>
              <a:t>,  </a:t>
            </a:r>
            <a:r>
              <a:rPr lang="hu-HU" dirty="0" err="1"/>
              <a:t>hub</a:t>
            </a:r>
            <a:r>
              <a:rPr lang="hu-HU" dirty="0"/>
              <a:t>  vagy  modem,  bár  fizikailag  egy  hálózati  csomópont,  nincs hozzá rendelve IP cím.  </a:t>
            </a:r>
          </a:p>
          <a:p>
            <a:pPr algn="just"/>
            <a:r>
              <a:rPr lang="en-US" dirty="0"/>
              <a:t>A host </a:t>
            </a:r>
            <a:r>
              <a:rPr lang="en-US" dirty="0" err="1"/>
              <a:t>jele</a:t>
            </a:r>
            <a:r>
              <a:rPr lang="en-US" dirty="0"/>
              <a:t> a packet </a:t>
            </a:r>
            <a:r>
              <a:rPr lang="en-US" dirty="0" err="1"/>
              <a:t>tracerben</a:t>
            </a:r>
            <a:r>
              <a:rPr lang="en-US" dirty="0"/>
              <a:t> (pl. </a:t>
            </a:r>
            <a:r>
              <a:rPr lang="en-US" dirty="0" err="1"/>
              <a:t>egy</a:t>
            </a:r>
            <a:r>
              <a:rPr lang="en-US" dirty="0"/>
              <a:t> PC): </a:t>
            </a:r>
            <a:endParaRPr lang="hu-HU" dirty="0"/>
          </a:p>
          <a:p>
            <a:pPr algn="just"/>
            <a:endParaRPr lang="hu-HU" dirty="0"/>
          </a:p>
        </p:txBody>
      </p:sp>
      <p:pic>
        <p:nvPicPr>
          <p:cNvPr id="5" name="Kép 4">
            <a:extLst>
              <a:ext uri="{FF2B5EF4-FFF2-40B4-BE49-F238E27FC236}">
                <a16:creationId xmlns:a16="http://schemas.microsoft.com/office/drawing/2014/main" id="{A6301929-4F5B-4FD2-9E71-ECCCCF565F7D}"/>
              </a:ext>
            </a:extLst>
          </p:cNvPr>
          <p:cNvPicPr>
            <a:picLocks noChangeAspect="1"/>
          </p:cNvPicPr>
          <p:nvPr/>
        </p:nvPicPr>
        <p:blipFill>
          <a:blip r:embed="rId2"/>
          <a:stretch>
            <a:fillRect/>
          </a:stretch>
        </p:blipFill>
        <p:spPr>
          <a:xfrm>
            <a:off x="5691186" y="5274469"/>
            <a:ext cx="628650" cy="657225"/>
          </a:xfrm>
          <a:prstGeom prst="rect">
            <a:avLst/>
          </a:prstGeom>
        </p:spPr>
      </p:pic>
      <p:sp>
        <p:nvSpPr>
          <p:cNvPr id="2" name="Szövegdoboz 1">
            <a:extLst>
              <a:ext uri="{FF2B5EF4-FFF2-40B4-BE49-F238E27FC236}">
                <a16:creationId xmlns:a16="http://schemas.microsoft.com/office/drawing/2014/main" id="{DEB801C0-75CD-491B-A811-4C1088F83030}"/>
              </a:ext>
            </a:extLst>
          </p:cNvPr>
          <p:cNvSpPr txBox="1"/>
          <p:nvPr/>
        </p:nvSpPr>
        <p:spPr>
          <a:xfrm>
            <a:off x="1228725" y="6229350"/>
            <a:ext cx="10058400" cy="646331"/>
          </a:xfrm>
          <a:prstGeom prst="rect">
            <a:avLst/>
          </a:prstGeom>
          <a:noFill/>
        </p:spPr>
        <p:txBody>
          <a:bodyPr wrap="square" rtlCol="0">
            <a:spAutoFit/>
          </a:bodyPr>
          <a:lstStyle/>
          <a:p>
            <a:r>
              <a:rPr lang="hu-HU" dirty="0">
                <a:solidFill>
                  <a:schemeClr val="bg1"/>
                </a:solidFill>
              </a:rPr>
              <a:t>Letölthető: https://www.computernetworkingnotes.com/ccna-study-guide/download-packet-tracer-for-windows-and-linux.html</a:t>
            </a:r>
          </a:p>
        </p:txBody>
      </p:sp>
    </p:spTree>
    <p:extLst>
      <p:ext uri="{BB962C8B-B14F-4D97-AF65-F5344CB8AC3E}">
        <p14:creationId xmlns:p14="http://schemas.microsoft.com/office/powerpoint/2010/main" val="444405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r>
              <a:rPr lang="hu-HU" dirty="0"/>
              <a:t> elemei 2.</a:t>
            </a:r>
          </a:p>
        </p:txBody>
      </p:sp>
      <p:sp>
        <p:nvSpPr>
          <p:cNvPr id="2" name="Szövegdoboz 1">
            <a:extLst>
              <a:ext uri="{FF2B5EF4-FFF2-40B4-BE49-F238E27FC236}">
                <a16:creationId xmlns:a16="http://schemas.microsoft.com/office/drawing/2014/main" id="{9086262A-F03A-42A8-ABF5-6AF13484E98D}"/>
              </a:ext>
            </a:extLst>
          </p:cNvPr>
          <p:cNvSpPr txBox="1"/>
          <p:nvPr/>
        </p:nvSpPr>
        <p:spPr>
          <a:xfrm>
            <a:off x="1133475" y="2028825"/>
            <a:ext cx="11058525" cy="4247317"/>
          </a:xfrm>
          <a:prstGeom prst="rect">
            <a:avLst/>
          </a:prstGeom>
          <a:noFill/>
        </p:spPr>
        <p:txBody>
          <a:bodyPr wrap="square" rtlCol="0">
            <a:spAutoFit/>
          </a:bodyPr>
          <a:lstStyle/>
          <a:p>
            <a:pPr algn="just"/>
            <a:r>
              <a:rPr lang="hu-HU" u="sng" dirty="0" err="1"/>
              <a:t>Switch</a:t>
            </a:r>
            <a:r>
              <a:rPr lang="hu-HU" u="sng" dirty="0"/>
              <a:t> </a:t>
            </a:r>
          </a:p>
          <a:p>
            <a:pPr algn="just"/>
            <a:r>
              <a:rPr lang="hu-HU" dirty="0"/>
              <a:t>A </a:t>
            </a:r>
            <a:r>
              <a:rPr lang="hu-HU" dirty="0" err="1"/>
              <a:t>switch</a:t>
            </a:r>
            <a:r>
              <a:rPr lang="hu-HU" dirty="0"/>
              <a:t> egy olyan hálózati eszköz, ami a hálózat egyes komponenseit köti össze. Az  OSI  modell  2.  (adatkapcsolati)  rétegébe  tartozik,  de  egyes  eszközök  (úgy nevezett többrétegű </a:t>
            </a:r>
            <a:r>
              <a:rPr lang="hu-HU" dirty="0" err="1"/>
              <a:t>switchek</a:t>
            </a:r>
            <a:r>
              <a:rPr lang="hu-HU" dirty="0"/>
              <a:t>) végeznek adatfeldolgozást magasabb szinteken is. A  </a:t>
            </a:r>
            <a:r>
              <a:rPr lang="hu-HU" dirty="0" err="1"/>
              <a:t>switchek</a:t>
            </a:r>
            <a:r>
              <a:rPr lang="hu-HU" dirty="0"/>
              <a:t>  manapság fontos részét  képezik  a  LAN–oknak (Local </a:t>
            </a:r>
            <a:r>
              <a:rPr lang="hu-HU" dirty="0" err="1"/>
              <a:t>Area</a:t>
            </a:r>
            <a:r>
              <a:rPr lang="hu-HU" dirty="0"/>
              <a:t> Network). Feladatuk,     hogy     a     </a:t>
            </a:r>
            <a:r>
              <a:rPr lang="hu-HU" dirty="0" err="1"/>
              <a:t>portjaikra</a:t>
            </a:r>
            <a:r>
              <a:rPr lang="hu-HU" dirty="0"/>
              <a:t>     kapcsolódó     számítógépek     zavartalanul kommunikálhassanak    egymással.    Tehát,    ha    egy    </a:t>
            </a:r>
            <a:r>
              <a:rPr lang="hu-HU" dirty="0" err="1"/>
              <a:t>switch-hez</a:t>
            </a:r>
            <a:r>
              <a:rPr lang="hu-HU" dirty="0"/>
              <a:t>    négy    </a:t>
            </a:r>
            <a:r>
              <a:rPr lang="hu-HU" dirty="0" err="1"/>
              <a:t>host</a:t>
            </a:r>
            <a:r>
              <a:rPr lang="hu-HU" dirty="0"/>
              <a:t> kapcsolódik, akkor A-B és C-D gép kommunikációja ne zavarja egymást.</a:t>
            </a:r>
          </a:p>
          <a:p>
            <a:pPr algn="just"/>
            <a:endParaRPr lang="hu-HU" dirty="0"/>
          </a:p>
          <a:p>
            <a:pPr algn="just"/>
            <a:endParaRPr lang="hu-HU" dirty="0"/>
          </a:p>
          <a:p>
            <a:pPr algn="just"/>
            <a:r>
              <a:rPr lang="hu-HU" u="sng" dirty="0"/>
              <a:t>Router</a:t>
            </a:r>
            <a:r>
              <a:rPr lang="hu-HU" dirty="0"/>
              <a:t> </a:t>
            </a:r>
          </a:p>
          <a:p>
            <a:pPr algn="just"/>
            <a:r>
              <a:rPr lang="hu-HU" dirty="0"/>
              <a:t>A  router  egy  hálózati  eszköz,  amely  számítógépes  hálózatok  között  továbbít csomagokat. A  beérkező csomag fejlécéből kiolvassa  a  végső  célpontot,  majd  az irányítási  szabályokat  figyelembe  véve  továbbítja  azt  a  cél  felé.  Az  interneten  a routerek látják el a forgalomirányító funkciót: az adatok egyik routertől a másikig haladnak egészen addig, amíg el nem jutnak a célig. A  routereket  arra  is  használhatjuk,  hogy  különböző  címtartománnyal  ellátott alhálózatokat kössünk össze egymással. </a:t>
            </a:r>
          </a:p>
        </p:txBody>
      </p:sp>
      <p:pic>
        <p:nvPicPr>
          <p:cNvPr id="5" name="Kép 4">
            <a:extLst>
              <a:ext uri="{FF2B5EF4-FFF2-40B4-BE49-F238E27FC236}">
                <a16:creationId xmlns:a16="http://schemas.microsoft.com/office/drawing/2014/main" id="{4C38AEFB-97A4-4C5F-BE8A-F532DDC5D9B5}"/>
              </a:ext>
            </a:extLst>
          </p:cNvPr>
          <p:cNvPicPr>
            <a:picLocks noChangeAspect="1"/>
          </p:cNvPicPr>
          <p:nvPr/>
        </p:nvPicPr>
        <p:blipFill>
          <a:blip r:embed="rId2"/>
          <a:stretch>
            <a:fillRect/>
          </a:stretch>
        </p:blipFill>
        <p:spPr>
          <a:xfrm>
            <a:off x="6560113" y="3766720"/>
            <a:ext cx="942975" cy="771525"/>
          </a:xfrm>
          <a:prstGeom prst="rect">
            <a:avLst/>
          </a:prstGeom>
        </p:spPr>
      </p:pic>
      <p:pic>
        <p:nvPicPr>
          <p:cNvPr id="7" name="Kép 6">
            <a:extLst>
              <a:ext uri="{FF2B5EF4-FFF2-40B4-BE49-F238E27FC236}">
                <a16:creationId xmlns:a16="http://schemas.microsoft.com/office/drawing/2014/main" id="{DFBA04FB-B326-4EFB-9CB0-4923556AB8E0}"/>
              </a:ext>
            </a:extLst>
          </p:cNvPr>
          <p:cNvPicPr>
            <a:picLocks noChangeAspect="1"/>
          </p:cNvPicPr>
          <p:nvPr/>
        </p:nvPicPr>
        <p:blipFill>
          <a:blip r:embed="rId3"/>
          <a:stretch>
            <a:fillRect/>
          </a:stretch>
        </p:blipFill>
        <p:spPr>
          <a:xfrm>
            <a:off x="10877550" y="5876925"/>
            <a:ext cx="800100" cy="628650"/>
          </a:xfrm>
          <a:prstGeom prst="rect">
            <a:avLst/>
          </a:prstGeom>
        </p:spPr>
      </p:pic>
    </p:spTree>
    <p:extLst>
      <p:ext uri="{BB962C8B-B14F-4D97-AF65-F5344CB8AC3E}">
        <p14:creationId xmlns:p14="http://schemas.microsoft.com/office/powerpoint/2010/main" val="1756230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doboz 2">
            <a:extLst>
              <a:ext uri="{FF2B5EF4-FFF2-40B4-BE49-F238E27FC236}">
                <a16:creationId xmlns:a16="http://schemas.microsoft.com/office/drawing/2014/main" id="{7A58AC63-A6AF-4A4B-A885-9756A0B089F8}"/>
              </a:ext>
            </a:extLst>
          </p:cNvPr>
          <p:cNvSpPr txBox="1"/>
          <p:nvPr/>
        </p:nvSpPr>
        <p:spPr>
          <a:xfrm>
            <a:off x="881061" y="2533650"/>
            <a:ext cx="10796589" cy="1938992"/>
          </a:xfrm>
          <a:prstGeom prst="rect">
            <a:avLst/>
          </a:prstGeom>
          <a:noFill/>
        </p:spPr>
        <p:txBody>
          <a:bodyPr wrap="square" rtlCol="0">
            <a:spAutoFit/>
          </a:bodyPr>
          <a:lstStyle/>
          <a:p>
            <a:r>
              <a:rPr lang="hu-HU" sz="2400" dirty="0">
                <a:latin typeface="Times New Roman" panose="02020603050405020304" pitchFamily="18" charset="0"/>
                <a:cs typeface="Times New Roman" panose="02020603050405020304" pitchFamily="18" charset="0"/>
              </a:rPr>
              <a:t>Egy gyárban új gyáregységet alakítottak ki. Az új részleg három osztályból áll:</a:t>
            </a:r>
          </a:p>
          <a:p>
            <a:r>
              <a:rPr lang="hu-HU" sz="2400" dirty="0">
                <a:latin typeface="Times New Roman" panose="02020603050405020304" pitchFamily="18" charset="0"/>
                <a:cs typeface="Times New Roman" panose="02020603050405020304" pitchFamily="18" charset="0"/>
              </a:rPr>
              <a:t>	- vezetés  6 gép;</a:t>
            </a:r>
          </a:p>
          <a:p>
            <a:r>
              <a:rPr lang="hu-HU" sz="2400" dirty="0">
                <a:latin typeface="Times New Roman" panose="02020603050405020304" pitchFamily="18" charset="0"/>
                <a:cs typeface="Times New Roman" panose="02020603050405020304" pitchFamily="18" charset="0"/>
              </a:rPr>
              <a:t>	- tervezési-fejlesztési-informatikai 17 gép; </a:t>
            </a:r>
          </a:p>
          <a:p>
            <a:r>
              <a:rPr lang="hu-HU" sz="2400" dirty="0">
                <a:latin typeface="Times New Roman" panose="02020603050405020304" pitchFamily="18" charset="0"/>
                <a:cs typeface="Times New Roman" panose="02020603050405020304" pitchFamily="18" charset="0"/>
              </a:rPr>
              <a:t>	- gyártósori 187 gép;</a:t>
            </a:r>
          </a:p>
          <a:p>
            <a:r>
              <a:rPr lang="hu-HU" sz="2400">
                <a:latin typeface="Times New Roman" panose="02020603050405020304" pitchFamily="18" charset="0"/>
                <a:cs typeface="Times New Roman" panose="02020603050405020304" pitchFamily="18" charset="0"/>
              </a:rPr>
              <a:t>A </a:t>
            </a:r>
            <a:r>
              <a:rPr lang="hu-HU" sz="2400" dirty="0">
                <a:latin typeface="Times New Roman" panose="02020603050405020304" pitchFamily="18" charset="0"/>
                <a:cs typeface="Times New Roman" panose="02020603050405020304" pitchFamily="18" charset="0"/>
              </a:rPr>
              <a:t>felhasználható IP tartomány 192.14.1.0 – 192.14.2.255.</a:t>
            </a:r>
          </a:p>
        </p:txBody>
      </p:sp>
      <p:sp>
        <p:nvSpPr>
          <p:cNvPr id="4" name="Cím 1">
            <a:extLst>
              <a:ext uri="{FF2B5EF4-FFF2-40B4-BE49-F238E27FC236}">
                <a16:creationId xmlns:a16="http://schemas.microsoft.com/office/drawing/2014/main" id="{44DFEBD5-A465-4BFF-A6D2-861C8033E137}"/>
              </a:ext>
            </a:extLst>
          </p:cNvPr>
          <p:cNvSpPr>
            <a:spLocks noGrp="1"/>
          </p:cNvSpPr>
          <p:nvPr>
            <p:ph type="title"/>
          </p:nvPr>
        </p:nvSpPr>
        <p:spPr>
          <a:xfrm>
            <a:off x="1659636" y="509433"/>
            <a:ext cx="7729728" cy="1188720"/>
          </a:xfrm>
        </p:spPr>
        <p:txBody>
          <a:bodyPr>
            <a:normAutofit/>
          </a:bodyPr>
          <a:lstStyle/>
          <a:p>
            <a:r>
              <a:rPr lang="hu-HU" dirty="0"/>
              <a:t>Alhálózat számítási példa III. (gyakorlás)</a:t>
            </a:r>
          </a:p>
        </p:txBody>
      </p:sp>
    </p:spTree>
    <p:extLst>
      <p:ext uri="{BB962C8B-B14F-4D97-AF65-F5344CB8AC3E}">
        <p14:creationId xmlns:p14="http://schemas.microsoft.com/office/powerpoint/2010/main" val="1899285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r>
              <a:rPr lang="hu-HU" dirty="0"/>
              <a:t> elemei 3.</a:t>
            </a:r>
          </a:p>
        </p:txBody>
      </p:sp>
      <p:sp>
        <p:nvSpPr>
          <p:cNvPr id="2" name="Szövegdoboz 1">
            <a:extLst>
              <a:ext uri="{FF2B5EF4-FFF2-40B4-BE49-F238E27FC236}">
                <a16:creationId xmlns:a16="http://schemas.microsoft.com/office/drawing/2014/main" id="{C1BE0240-5434-4045-95B4-049907ACEFC6}"/>
              </a:ext>
            </a:extLst>
          </p:cNvPr>
          <p:cNvSpPr txBox="1"/>
          <p:nvPr/>
        </p:nvSpPr>
        <p:spPr>
          <a:xfrm>
            <a:off x="1409700" y="2171700"/>
            <a:ext cx="9820275" cy="3416320"/>
          </a:xfrm>
          <a:prstGeom prst="rect">
            <a:avLst/>
          </a:prstGeom>
          <a:noFill/>
        </p:spPr>
        <p:txBody>
          <a:bodyPr wrap="square" rtlCol="0">
            <a:spAutoFit/>
          </a:bodyPr>
          <a:lstStyle/>
          <a:p>
            <a:pPr algn="just"/>
            <a:r>
              <a:rPr lang="hu-HU" u="sng" dirty="0"/>
              <a:t>AP (</a:t>
            </a:r>
            <a:r>
              <a:rPr lang="hu-HU" u="sng" dirty="0" err="1"/>
              <a:t>Accsess</a:t>
            </a:r>
            <a:r>
              <a:rPr lang="hu-HU" u="sng" dirty="0"/>
              <a:t> </a:t>
            </a:r>
            <a:r>
              <a:rPr lang="hu-HU" u="sng" dirty="0" err="1"/>
              <a:t>Point</a:t>
            </a:r>
            <a:r>
              <a:rPr lang="hu-HU" u="sng" dirty="0"/>
              <a:t>) </a:t>
            </a:r>
          </a:p>
          <a:p>
            <a:pPr algn="just"/>
            <a:r>
              <a:rPr lang="hu-HU" dirty="0"/>
              <a:t>Az  AP  (Access  </a:t>
            </a:r>
            <a:r>
              <a:rPr lang="hu-HU" dirty="0" err="1"/>
              <a:t>Point</a:t>
            </a:r>
            <a:r>
              <a:rPr lang="hu-HU" dirty="0"/>
              <a:t>,  hozzáférési  pont)  egy  speciálisan  konfigurált  hálózati csomópont,   mely   egy   vezeték   nélküli   hálózat   központi   rádiójel-vevőjeként működik. Támogatja a </a:t>
            </a:r>
            <a:r>
              <a:rPr lang="hu-HU" dirty="0" err="1"/>
              <a:t>Wi</a:t>
            </a:r>
            <a:r>
              <a:rPr lang="hu-HU" dirty="0"/>
              <a:t>-Fi vezeték nélküli szabványokat is. Az AP segítségével összekapcsolhatunk vezetékes és vezeték nélküli </a:t>
            </a:r>
            <a:r>
              <a:rPr lang="hu-HU" dirty="0" err="1"/>
              <a:t>hálózatokat</a:t>
            </a:r>
            <a:r>
              <a:rPr lang="hu-HU" dirty="0"/>
              <a:t> egymással. </a:t>
            </a:r>
          </a:p>
          <a:p>
            <a:pPr algn="just"/>
            <a:endParaRPr lang="hu-HU" dirty="0"/>
          </a:p>
          <a:p>
            <a:pPr algn="just"/>
            <a:endParaRPr lang="hu-HU" u="sng" dirty="0"/>
          </a:p>
          <a:p>
            <a:pPr algn="just"/>
            <a:r>
              <a:rPr lang="hu-HU" u="sng" dirty="0" err="1"/>
              <a:t>Gateway</a:t>
            </a:r>
            <a:r>
              <a:rPr lang="hu-HU" u="sng" dirty="0"/>
              <a:t> (Átjáró) </a:t>
            </a:r>
          </a:p>
          <a:p>
            <a:pPr algn="just"/>
            <a:r>
              <a:rPr lang="hu-HU" dirty="0"/>
              <a:t>Az  átjáró  a  router  egyik  hálózati  interfésze,  amely  elkapja  a  hozzá  érkező csomagokat,  amelyek  célpontjának  a  címtartománya  a  saját  alhálózatán  kívül esik, majd továbbítja ezt a csomagot a megfelelő interfészére az útvonal választó táblázat alapján. Az   átjáró  cím   (</a:t>
            </a:r>
            <a:r>
              <a:rPr lang="hu-HU" dirty="0" err="1"/>
              <a:t>gateway</a:t>
            </a:r>
            <a:r>
              <a:rPr lang="hu-HU" dirty="0"/>
              <a:t>  </a:t>
            </a:r>
            <a:r>
              <a:rPr lang="hu-HU" dirty="0" err="1"/>
              <a:t>address</a:t>
            </a:r>
            <a:r>
              <a:rPr lang="hu-HU" dirty="0"/>
              <a:t>)   az   az   IP   cím,   amely   a   router   megfelelő interfészéhez van rendelve. </a:t>
            </a:r>
          </a:p>
        </p:txBody>
      </p:sp>
      <p:pic>
        <p:nvPicPr>
          <p:cNvPr id="5" name="Kép 4">
            <a:extLst>
              <a:ext uri="{FF2B5EF4-FFF2-40B4-BE49-F238E27FC236}">
                <a16:creationId xmlns:a16="http://schemas.microsoft.com/office/drawing/2014/main" id="{F0598E51-4CEF-4EB1-9082-D2F45285936D}"/>
              </a:ext>
            </a:extLst>
          </p:cNvPr>
          <p:cNvPicPr>
            <a:picLocks noChangeAspect="1"/>
          </p:cNvPicPr>
          <p:nvPr/>
        </p:nvPicPr>
        <p:blipFill>
          <a:blip r:embed="rId2"/>
          <a:stretch>
            <a:fillRect/>
          </a:stretch>
        </p:blipFill>
        <p:spPr>
          <a:xfrm>
            <a:off x="6095999" y="3372565"/>
            <a:ext cx="923925" cy="552450"/>
          </a:xfrm>
          <a:prstGeom prst="rect">
            <a:avLst/>
          </a:prstGeom>
        </p:spPr>
      </p:pic>
      <p:pic>
        <p:nvPicPr>
          <p:cNvPr id="7" name="Kép 6">
            <a:extLst>
              <a:ext uri="{FF2B5EF4-FFF2-40B4-BE49-F238E27FC236}">
                <a16:creationId xmlns:a16="http://schemas.microsoft.com/office/drawing/2014/main" id="{7784EDE2-148F-4CF9-BD0B-093D72C43CA6}"/>
              </a:ext>
            </a:extLst>
          </p:cNvPr>
          <p:cNvPicPr>
            <a:picLocks noChangeAspect="1"/>
          </p:cNvPicPr>
          <p:nvPr/>
        </p:nvPicPr>
        <p:blipFill>
          <a:blip r:embed="rId3"/>
          <a:stretch>
            <a:fillRect/>
          </a:stretch>
        </p:blipFill>
        <p:spPr>
          <a:xfrm>
            <a:off x="8236397" y="5588020"/>
            <a:ext cx="1276350" cy="971550"/>
          </a:xfrm>
          <a:prstGeom prst="rect">
            <a:avLst/>
          </a:prstGeom>
        </p:spPr>
      </p:pic>
    </p:spTree>
    <p:extLst>
      <p:ext uri="{BB962C8B-B14F-4D97-AF65-F5344CB8AC3E}">
        <p14:creationId xmlns:p14="http://schemas.microsoft.com/office/powerpoint/2010/main" val="216208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r>
              <a:rPr lang="hu-HU" dirty="0"/>
              <a:t> IP cím</a:t>
            </a:r>
          </a:p>
        </p:txBody>
      </p:sp>
      <p:sp>
        <p:nvSpPr>
          <p:cNvPr id="2" name="Szövegdoboz 1">
            <a:extLst>
              <a:ext uri="{FF2B5EF4-FFF2-40B4-BE49-F238E27FC236}">
                <a16:creationId xmlns:a16="http://schemas.microsoft.com/office/drawing/2014/main" id="{1739DDAC-31CF-4FEE-BBAD-23DDC087D220}"/>
              </a:ext>
            </a:extLst>
          </p:cNvPr>
          <p:cNvSpPr txBox="1"/>
          <p:nvPr/>
        </p:nvSpPr>
        <p:spPr>
          <a:xfrm>
            <a:off x="1337187" y="2251587"/>
            <a:ext cx="10510684" cy="3416320"/>
          </a:xfrm>
          <a:prstGeom prst="rect">
            <a:avLst/>
          </a:prstGeom>
          <a:noFill/>
        </p:spPr>
        <p:txBody>
          <a:bodyPr wrap="square" rtlCol="0">
            <a:spAutoFit/>
          </a:bodyPr>
          <a:lstStyle/>
          <a:p>
            <a:pPr algn="just"/>
            <a:r>
              <a:rPr lang="hu-HU" u="sng" dirty="0"/>
              <a:t>IP címek </a:t>
            </a:r>
          </a:p>
          <a:p>
            <a:pPr algn="just"/>
            <a:r>
              <a:rPr lang="hu-HU" dirty="0"/>
              <a:t>A  hálózaton  a  számítógépeket  egy  egyedi  cím,  az  IP  cím  azonosítja.  Minden gépnek van egy címe, de egy gépnek több címe is lehet (minden szolgáltatásának egy-</a:t>
            </a:r>
            <a:r>
              <a:rPr lang="hu-HU" dirty="0" err="1"/>
              <a:t>egy,tehát</a:t>
            </a:r>
            <a:r>
              <a:rPr lang="hu-HU" dirty="0"/>
              <a:t> a számítógép különböző hálózati eszközeihez külön-külön), illetve egyes címekhez több gép is tartozhat (céges hálózat), valamint egy gépnek lehet mindig másik címe (dinamikus IP). Az IP címeknek két verziója van: IPv4 és IPv6. Az IPv4 4 bájton (32 biten), az IPv6 címek pedig 128 biten tárolódnak. </a:t>
            </a:r>
          </a:p>
          <a:p>
            <a:pPr algn="just"/>
            <a:endParaRPr lang="hu-HU" u="sng" dirty="0"/>
          </a:p>
          <a:p>
            <a:pPr algn="just"/>
            <a:r>
              <a:rPr lang="hu-HU" u="sng" dirty="0"/>
              <a:t>IPv4 </a:t>
            </a:r>
          </a:p>
          <a:p>
            <a:pPr algn="just"/>
            <a:r>
              <a:rPr lang="hu-HU" dirty="0"/>
              <a:t>Az IPv4 címek 32 bitesek. Négy, egymástól ponttal elválasztott 8 bites, decimális számmal  ábrázoljuk.  (Tehát  minden  szám  0-255  lehet.)  Az  IP  címeknek  két  fő része van: az első rész a hálózatot, a második rész a </a:t>
            </a:r>
            <a:r>
              <a:rPr lang="hu-HU" dirty="0" err="1"/>
              <a:t>hostot</a:t>
            </a:r>
            <a:r>
              <a:rPr lang="hu-HU" dirty="0"/>
              <a:t> azonosítja. Régebben az  IP  címeket  osztályokba  sorolták,  ma  már  nem  igazán  használják,  de  még néhány helyen hivatkoznak rá. </a:t>
            </a:r>
          </a:p>
        </p:txBody>
      </p:sp>
    </p:spTree>
    <p:extLst>
      <p:ext uri="{BB962C8B-B14F-4D97-AF65-F5344CB8AC3E}">
        <p14:creationId xmlns:p14="http://schemas.microsoft.com/office/powerpoint/2010/main" val="2809657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r>
              <a:rPr lang="hu-HU" dirty="0"/>
              <a:t> Windows alapparancsok</a:t>
            </a:r>
          </a:p>
        </p:txBody>
      </p:sp>
      <p:sp>
        <p:nvSpPr>
          <p:cNvPr id="2" name="Szövegdoboz 1">
            <a:extLst>
              <a:ext uri="{FF2B5EF4-FFF2-40B4-BE49-F238E27FC236}">
                <a16:creationId xmlns:a16="http://schemas.microsoft.com/office/drawing/2014/main" id="{969231EC-7F41-4A86-8D70-946B556262B3}"/>
              </a:ext>
            </a:extLst>
          </p:cNvPr>
          <p:cNvSpPr txBox="1"/>
          <p:nvPr/>
        </p:nvSpPr>
        <p:spPr>
          <a:xfrm>
            <a:off x="1323975" y="2266950"/>
            <a:ext cx="10344150" cy="3139321"/>
          </a:xfrm>
          <a:prstGeom prst="rect">
            <a:avLst/>
          </a:prstGeom>
          <a:noFill/>
        </p:spPr>
        <p:txBody>
          <a:bodyPr wrap="square" rtlCol="0">
            <a:spAutoFit/>
          </a:bodyPr>
          <a:lstStyle/>
          <a:p>
            <a:pPr algn="just"/>
            <a:r>
              <a:rPr lang="hu-HU" u="sng" dirty="0"/>
              <a:t>PING </a:t>
            </a:r>
          </a:p>
          <a:p>
            <a:pPr algn="just"/>
            <a:r>
              <a:rPr lang="hu-HU" dirty="0"/>
              <a:t>A </a:t>
            </a:r>
            <a:r>
              <a:rPr lang="hu-HU" dirty="0" err="1"/>
              <a:t>ping</a:t>
            </a:r>
            <a:r>
              <a:rPr lang="hu-HU" dirty="0"/>
              <a:t> egy hálózati segédprogram, melynek segítségével ellenőrizhetjük egy </a:t>
            </a:r>
            <a:r>
              <a:rPr lang="hu-HU" dirty="0" err="1"/>
              <a:t>host</a:t>
            </a:r>
            <a:r>
              <a:rPr lang="hu-HU" dirty="0"/>
              <a:t> elérhetőségét és mérhetjük az üzenetek visszatérési idejét a tesztelt </a:t>
            </a:r>
            <a:r>
              <a:rPr lang="hu-HU" dirty="0" err="1"/>
              <a:t>hostról</a:t>
            </a:r>
            <a:r>
              <a:rPr lang="hu-HU" dirty="0"/>
              <a:t>. Ezt  a  küldő  a  gyakorlatban  úgy  valósítja  meg,  hogy  küld  a  célgépnek  egy  ICMP „</a:t>
            </a:r>
            <a:r>
              <a:rPr lang="hu-HU" dirty="0" err="1"/>
              <a:t>echo</a:t>
            </a:r>
            <a:r>
              <a:rPr lang="hu-HU" dirty="0"/>
              <a:t>  </a:t>
            </a:r>
            <a:r>
              <a:rPr lang="hu-HU" dirty="0" err="1"/>
              <a:t>request</a:t>
            </a:r>
            <a:r>
              <a:rPr lang="hu-HU" dirty="0"/>
              <a:t>”  csomagot,  majd  várja  az  „</a:t>
            </a:r>
            <a:r>
              <a:rPr lang="hu-HU" dirty="0" err="1"/>
              <a:t>echo</a:t>
            </a:r>
            <a:r>
              <a:rPr lang="hu-HU" dirty="0"/>
              <a:t>  </a:t>
            </a:r>
            <a:r>
              <a:rPr lang="hu-HU" dirty="0" err="1"/>
              <a:t>response</a:t>
            </a:r>
            <a:r>
              <a:rPr lang="hu-HU" dirty="0"/>
              <a:t>”  csomagot  és  méri  a közben eltelt időt. A program futása után kapunk egy statisztikát a legrövidebb-, leghosszabb-  és  az  átlagos  visszatérési  időről,  valamint  az  elveszett  csomagok számáról. </a:t>
            </a:r>
          </a:p>
          <a:p>
            <a:pPr algn="just"/>
            <a:r>
              <a:rPr lang="hu-HU" dirty="0"/>
              <a:t>A  </a:t>
            </a:r>
            <a:r>
              <a:rPr lang="hu-HU" dirty="0" err="1"/>
              <a:t>ping</a:t>
            </a:r>
            <a:r>
              <a:rPr lang="hu-HU" dirty="0"/>
              <a:t>  parancs  egy  nem  rendeltetés  szerű  használata  a  </a:t>
            </a:r>
            <a:r>
              <a:rPr lang="hu-HU" dirty="0" err="1"/>
              <a:t>DoS</a:t>
            </a:r>
            <a:r>
              <a:rPr lang="hu-HU" dirty="0"/>
              <a:t>  támadások  egy egyszerű   változata,   melynek   során   a   támadó   elárasztja   és   túlterheli   „</a:t>
            </a:r>
            <a:r>
              <a:rPr lang="hu-HU" dirty="0" err="1"/>
              <a:t>echo</a:t>
            </a:r>
            <a:r>
              <a:rPr lang="hu-HU" dirty="0"/>
              <a:t> </a:t>
            </a:r>
            <a:r>
              <a:rPr lang="hu-HU" dirty="0" err="1"/>
              <a:t>request</a:t>
            </a:r>
            <a:r>
              <a:rPr lang="hu-HU" dirty="0"/>
              <a:t>” csomagokkal az áldozat gépét. </a:t>
            </a:r>
          </a:p>
          <a:p>
            <a:pPr algn="just"/>
            <a:r>
              <a:rPr lang="hu-HU" dirty="0"/>
              <a:t>A </a:t>
            </a:r>
            <a:r>
              <a:rPr lang="hu-HU" dirty="0" err="1"/>
              <a:t>ping</a:t>
            </a:r>
            <a:r>
              <a:rPr lang="hu-HU" dirty="0"/>
              <a:t> program indítása (parancssorból/terminálból):  </a:t>
            </a:r>
            <a:r>
              <a:rPr lang="hu-HU" dirty="0" err="1"/>
              <a:t>ping</a:t>
            </a:r>
            <a:r>
              <a:rPr lang="hu-HU" dirty="0"/>
              <a:t> &lt;IP cím/</a:t>
            </a:r>
            <a:r>
              <a:rPr lang="hu-HU" dirty="0" err="1"/>
              <a:t>host</a:t>
            </a:r>
            <a:r>
              <a:rPr lang="hu-HU" dirty="0"/>
              <a:t> név&gt; </a:t>
            </a:r>
          </a:p>
        </p:txBody>
      </p:sp>
    </p:spTree>
    <p:extLst>
      <p:ext uri="{BB962C8B-B14F-4D97-AF65-F5344CB8AC3E}">
        <p14:creationId xmlns:p14="http://schemas.microsoft.com/office/powerpoint/2010/main" val="1730633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r>
              <a:rPr lang="hu-HU" dirty="0"/>
              <a:t> Windows alapparancsok</a:t>
            </a:r>
          </a:p>
        </p:txBody>
      </p:sp>
      <p:sp>
        <p:nvSpPr>
          <p:cNvPr id="2" name="Szövegdoboz 1">
            <a:extLst>
              <a:ext uri="{FF2B5EF4-FFF2-40B4-BE49-F238E27FC236}">
                <a16:creationId xmlns:a16="http://schemas.microsoft.com/office/drawing/2014/main" id="{F40420C6-B5E4-45CC-BEC0-E21206AF441B}"/>
              </a:ext>
            </a:extLst>
          </p:cNvPr>
          <p:cNvSpPr txBox="1"/>
          <p:nvPr/>
        </p:nvSpPr>
        <p:spPr>
          <a:xfrm>
            <a:off x="1371600" y="2295525"/>
            <a:ext cx="9772650" cy="2585323"/>
          </a:xfrm>
          <a:prstGeom prst="rect">
            <a:avLst/>
          </a:prstGeom>
          <a:noFill/>
        </p:spPr>
        <p:txBody>
          <a:bodyPr wrap="square" rtlCol="0">
            <a:spAutoFit/>
          </a:bodyPr>
          <a:lstStyle/>
          <a:p>
            <a:r>
              <a:rPr lang="hu-HU" u="sng" dirty="0" err="1"/>
              <a:t>Traceroute</a:t>
            </a:r>
            <a:r>
              <a:rPr lang="hu-HU" u="sng" dirty="0"/>
              <a:t> </a:t>
            </a:r>
          </a:p>
          <a:p>
            <a:r>
              <a:rPr lang="hu-HU" dirty="0"/>
              <a:t>A </a:t>
            </a:r>
            <a:r>
              <a:rPr lang="hu-HU" dirty="0" err="1"/>
              <a:t>traceroute</a:t>
            </a:r>
            <a:r>
              <a:rPr lang="hu-HU" dirty="0"/>
              <a:t> szintén egy hálózat elemző eszköz. Arra szolgál, hogy feltérképezze egy   csomag   útját   a   kiindulási   és   a   cél   gép   között   (tehát   milyen   hálózati csomópontokon  halad  keresztül),  valamint  méri  az  egyes  csomópontoknál  az átviteli késleltetést. </a:t>
            </a:r>
          </a:p>
          <a:p>
            <a:r>
              <a:rPr lang="hu-HU" dirty="0"/>
              <a:t>Ez az eszköz is az ICMP protokoll „</a:t>
            </a:r>
            <a:r>
              <a:rPr lang="hu-HU" dirty="0" err="1"/>
              <a:t>echo</a:t>
            </a:r>
            <a:r>
              <a:rPr lang="hu-HU" dirty="0"/>
              <a:t> </a:t>
            </a:r>
            <a:r>
              <a:rPr lang="hu-HU" dirty="0" err="1"/>
              <a:t>request</a:t>
            </a:r>
            <a:r>
              <a:rPr lang="hu-HU" dirty="0"/>
              <a:t>” csomagját használja. Ha ennek a csomagnak sikerül elérni a célgépet, akkor elindul visszafelé egy „</a:t>
            </a:r>
            <a:r>
              <a:rPr lang="hu-HU" dirty="0" err="1"/>
              <a:t>echo</a:t>
            </a:r>
            <a:r>
              <a:rPr lang="hu-HU" dirty="0"/>
              <a:t> </a:t>
            </a:r>
            <a:r>
              <a:rPr lang="hu-HU" dirty="0" err="1"/>
              <a:t>response</a:t>
            </a:r>
            <a:r>
              <a:rPr lang="hu-HU" dirty="0"/>
              <a:t>” csomag.   Ez   a   csomag   tartalmazza   azon   routerek   adatait   és   időbélyegzőit, amelyeken a csomag áthaladt. </a:t>
            </a:r>
          </a:p>
          <a:p>
            <a:endParaRPr lang="hu-HU" dirty="0"/>
          </a:p>
          <a:p>
            <a:r>
              <a:rPr lang="hu-HU" dirty="0"/>
              <a:t>A program indítása (Windows alatt): </a:t>
            </a:r>
            <a:r>
              <a:rPr lang="hu-HU" dirty="0" err="1"/>
              <a:t>tracert</a:t>
            </a:r>
            <a:r>
              <a:rPr lang="hu-HU" dirty="0"/>
              <a:t> &lt;IP cím/</a:t>
            </a:r>
            <a:r>
              <a:rPr lang="hu-HU" dirty="0" err="1"/>
              <a:t>host</a:t>
            </a:r>
            <a:r>
              <a:rPr lang="hu-HU" dirty="0"/>
              <a:t> név&gt; </a:t>
            </a:r>
          </a:p>
        </p:txBody>
      </p:sp>
    </p:spTree>
    <p:extLst>
      <p:ext uri="{BB962C8B-B14F-4D97-AF65-F5344CB8AC3E}">
        <p14:creationId xmlns:p14="http://schemas.microsoft.com/office/powerpoint/2010/main" val="2546325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endParaRPr lang="hu-HU" dirty="0"/>
          </a:p>
        </p:txBody>
      </p:sp>
      <p:sp>
        <p:nvSpPr>
          <p:cNvPr id="2" name="Szövegdoboz 1">
            <a:extLst>
              <a:ext uri="{FF2B5EF4-FFF2-40B4-BE49-F238E27FC236}">
                <a16:creationId xmlns:a16="http://schemas.microsoft.com/office/drawing/2014/main" id="{01F6D126-A088-4D61-A26B-A0A54DA59212}"/>
              </a:ext>
            </a:extLst>
          </p:cNvPr>
          <p:cNvSpPr txBox="1"/>
          <p:nvPr/>
        </p:nvSpPr>
        <p:spPr>
          <a:xfrm>
            <a:off x="1371600" y="2171700"/>
            <a:ext cx="10344150" cy="3970318"/>
          </a:xfrm>
          <a:prstGeom prst="rect">
            <a:avLst/>
          </a:prstGeom>
          <a:noFill/>
        </p:spPr>
        <p:txBody>
          <a:bodyPr wrap="square" rtlCol="0">
            <a:spAutoFit/>
          </a:bodyPr>
          <a:lstStyle/>
          <a:p>
            <a:r>
              <a:rPr lang="hu-HU" u="sng" dirty="0"/>
              <a:t>ICMP </a:t>
            </a:r>
          </a:p>
          <a:p>
            <a:pPr algn="just"/>
            <a:r>
              <a:rPr lang="hu-HU" dirty="0"/>
              <a:t>Az  ICMP (Internet </a:t>
            </a:r>
            <a:r>
              <a:rPr lang="hu-HU" dirty="0" err="1"/>
              <a:t>Control</a:t>
            </a:r>
            <a:r>
              <a:rPr lang="hu-HU" dirty="0"/>
              <a:t> </a:t>
            </a:r>
            <a:r>
              <a:rPr lang="hu-HU" dirty="0" err="1"/>
              <a:t>Message</a:t>
            </a:r>
            <a:r>
              <a:rPr lang="hu-HU" dirty="0"/>
              <a:t> </a:t>
            </a:r>
            <a:r>
              <a:rPr lang="hu-HU" dirty="0" err="1"/>
              <a:t>Protocol</a:t>
            </a:r>
            <a:r>
              <a:rPr lang="hu-HU" dirty="0"/>
              <a:t>)  protokollt  főként  hálózatba  kötött számítógépek operációs rendszerei használják pl. hibaüzenetek küldésére, illetve valamilyen  lekérő  üzenetek  küldésére.  Leggyakrabban  IP  csomagok  hibáinak jelzésére, diagnosztikai vagy forgalomirányítási célra használják. </a:t>
            </a:r>
          </a:p>
          <a:p>
            <a:endParaRPr lang="hu-HU" dirty="0"/>
          </a:p>
          <a:p>
            <a:r>
              <a:rPr lang="hu-HU" u="sng" dirty="0"/>
              <a:t>Beágyazódás (</a:t>
            </a:r>
            <a:r>
              <a:rPr lang="hu-HU" u="sng" dirty="0" err="1"/>
              <a:t>encapsulation</a:t>
            </a:r>
            <a:r>
              <a:rPr lang="hu-HU" u="sng" dirty="0"/>
              <a:t>) </a:t>
            </a:r>
          </a:p>
          <a:p>
            <a:pPr algn="just"/>
            <a:r>
              <a:rPr lang="hu-HU" dirty="0"/>
              <a:t>Az OSI rétegnél szó volt róla, hogy az egyes rétegek mindig közvetlenül csak az alattuk (illetve felettük) lévő réteggel kommunikálnak. Küldéskor az adat elindul valamelyik   felsőbb   szintről,   és   mindig   eggyel   alacsonyabb   szintre   kerül. Mindegyik szint, amikor megkapja a felette levőtől a csomagot, akkor beágyazza azt  a  saját  csomagformátumába,  és  kiegészíti  egy  fejléccel  (esetleg  még  egy lábléccel is), és ezt továbbítja az alsóbb rétegek felé. Csomag fogadásakor értelem </a:t>
            </a:r>
            <a:r>
              <a:rPr lang="hu-HU" dirty="0" err="1"/>
              <a:t>szerűen</a:t>
            </a:r>
            <a:r>
              <a:rPr lang="hu-HU" dirty="0"/>
              <a:t> alulról felfelé irányul az átadás, és az adott szintek kicsomagolják a saját részüket és úgy adják tovább felfele. </a:t>
            </a:r>
          </a:p>
        </p:txBody>
      </p:sp>
    </p:spTree>
    <p:extLst>
      <p:ext uri="{BB962C8B-B14F-4D97-AF65-F5344CB8AC3E}">
        <p14:creationId xmlns:p14="http://schemas.microsoft.com/office/powerpoint/2010/main" val="3744084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r>
              <a:rPr lang="hu-HU" dirty="0"/>
              <a:t> felülete</a:t>
            </a:r>
          </a:p>
        </p:txBody>
      </p:sp>
      <p:pic>
        <p:nvPicPr>
          <p:cNvPr id="4" name="Kép 3">
            <a:extLst>
              <a:ext uri="{FF2B5EF4-FFF2-40B4-BE49-F238E27FC236}">
                <a16:creationId xmlns:a16="http://schemas.microsoft.com/office/drawing/2014/main" id="{2144AE9E-40B1-4674-B767-717989278A6E}"/>
              </a:ext>
            </a:extLst>
          </p:cNvPr>
          <p:cNvPicPr>
            <a:picLocks noChangeAspect="1"/>
          </p:cNvPicPr>
          <p:nvPr/>
        </p:nvPicPr>
        <p:blipFill>
          <a:blip r:embed="rId2"/>
          <a:stretch>
            <a:fillRect/>
          </a:stretch>
        </p:blipFill>
        <p:spPr>
          <a:xfrm>
            <a:off x="786702" y="2136826"/>
            <a:ext cx="4821237" cy="3133265"/>
          </a:xfrm>
          <a:prstGeom prst="rect">
            <a:avLst/>
          </a:prstGeom>
        </p:spPr>
      </p:pic>
      <p:pic>
        <p:nvPicPr>
          <p:cNvPr id="6" name="Kép 5">
            <a:extLst>
              <a:ext uri="{FF2B5EF4-FFF2-40B4-BE49-F238E27FC236}">
                <a16:creationId xmlns:a16="http://schemas.microsoft.com/office/drawing/2014/main" id="{0C7B07EA-9177-468F-936E-C7A6BB007B07}"/>
              </a:ext>
            </a:extLst>
          </p:cNvPr>
          <p:cNvPicPr>
            <a:picLocks noChangeAspect="1"/>
          </p:cNvPicPr>
          <p:nvPr/>
        </p:nvPicPr>
        <p:blipFill>
          <a:blip r:embed="rId3"/>
          <a:stretch>
            <a:fillRect/>
          </a:stretch>
        </p:blipFill>
        <p:spPr>
          <a:xfrm>
            <a:off x="5771535" y="2136826"/>
            <a:ext cx="5892134" cy="3133265"/>
          </a:xfrm>
          <a:prstGeom prst="rect">
            <a:avLst/>
          </a:prstGeom>
        </p:spPr>
      </p:pic>
    </p:spTree>
    <p:extLst>
      <p:ext uri="{BB962C8B-B14F-4D97-AF65-F5344CB8AC3E}">
        <p14:creationId xmlns:p14="http://schemas.microsoft.com/office/powerpoint/2010/main" val="3690985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endParaRPr lang="hu-HU" dirty="0"/>
          </a:p>
        </p:txBody>
      </p:sp>
      <p:pic>
        <p:nvPicPr>
          <p:cNvPr id="4" name="Kép 3">
            <a:extLst>
              <a:ext uri="{FF2B5EF4-FFF2-40B4-BE49-F238E27FC236}">
                <a16:creationId xmlns:a16="http://schemas.microsoft.com/office/drawing/2014/main" id="{AE4698EA-F74F-4F22-9550-8871D0FF2D41}"/>
              </a:ext>
            </a:extLst>
          </p:cNvPr>
          <p:cNvPicPr>
            <a:picLocks noChangeAspect="1"/>
          </p:cNvPicPr>
          <p:nvPr/>
        </p:nvPicPr>
        <p:blipFill>
          <a:blip r:embed="rId2"/>
          <a:stretch>
            <a:fillRect/>
          </a:stretch>
        </p:blipFill>
        <p:spPr>
          <a:xfrm>
            <a:off x="389295" y="2034816"/>
            <a:ext cx="7507666" cy="3992358"/>
          </a:xfrm>
          <a:prstGeom prst="rect">
            <a:avLst/>
          </a:prstGeom>
        </p:spPr>
      </p:pic>
      <p:sp>
        <p:nvSpPr>
          <p:cNvPr id="2" name="Téglalap 1">
            <a:extLst>
              <a:ext uri="{FF2B5EF4-FFF2-40B4-BE49-F238E27FC236}">
                <a16:creationId xmlns:a16="http://schemas.microsoft.com/office/drawing/2014/main" id="{3D0A171B-AA73-4A8C-A553-D54CFBE69E81}"/>
              </a:ext>
            </a:extLst>
          </p:cNvPr>
          <p:cNvSpPr/>
          <p:nvPr/>
        </p:nvSpPr>
        <p:spPr>
          <a:xfrm>
            <a:off x="412955" y="2713703"/>
            <a:ext cx="7384026" cy="2546555"/>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Szövegdoboz 4">
            <a:extLst>
              <a:ext uri="{FF2B5EF4-FFF2-40B4-BE49-F238E27FC236}">
                <a16:creationId xmlns:a16="http://schemas.microsoft.com/office/drawing/2014/main" id="{97207B49-BBB4-4A73-A422-DD5E7F1FE649}"/>
              </a:ext>
            </a:extLst>
          </p:cNvPr>
          <p:cNvSpPr txBox="1"/>
          <p:nvPr/>
        </p:nvSpPr>
        <p:spPr>
          <a:xfrm>
            <a:off x="8305800" y="1752600"/>
            <a:ext cx="3648075" cy="3416320"/>
          </a:xfrm>
          <a:prstGeom prst="rect">
            <a:avLst/>
          </a:prstGeom>
          <a:noFill/>
        </p:spPr>
        <p:txBody>
          <a:bodyPr wrap="square" rtlCol="0">
            <a:spAutoFit/>
          </a:bodyPr>
          <a:lstStyle/>
          <a:p>
            <a:pPr algn="just"/>
            <a:r>
              <a:rPr lang="hu-HU" u="sng" dirty="0"/>
              <a:t>A zöld színnel keretezett rész – a munkaterület </a:t>
            </a:r>
            <a:r>
              <a:rPr lang="hu-HU" dirty="0"/>
              <a:t>:</a:t>
            </a:r>
          </a:p>
          <a:p>
            <a:pPr algn="just"/>
            <a:endParaRPr lang="hu-HU" dirty="0"/>
          </a:p>
          <a:p>
            <a:pPr algn="just"/>
            <a:r>
              <a:rPr lang="hu-HU" dirty="0"/>
              <a:t>Itt  lehet  létrehozni  egy  új  hálózat  modelljét,  illetve  betöltéskor  ide  kerülnek  a már létrehozott eszközök. Ha esetleg akkora a hálózat modellünk, hogy nem fér ki   egy   képernyőre,   akkor   megjelennek   függőleges-vízszintes   gördítősávok, amikkel lehet navigálni a munkaterületen. </a:t>
            </a:r>
          </a:p>
        </p:txBody>
      </p:sp>
    </p:spTree>
    <p:extLst>
      <p:ext uri="{BB962C8B-B14F-4D97-AF65-F5344CB8AC3E}">
        <p14:creationId xmlns:p14="http://schemas.microsoft.com/office/powerpoint/2010/main" val="403704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endParaRPr lang="hu-HU" dirty="0"/>
          </a:p>
        </p:txBody>
      </p:sp>
      <p:pic>
        <p:nvPicPr>
          <p:cNvPr id="4" name="Kép 3">
            <a:extLst>
              <a:ext uri="{FF2B5EF4-FFF2-40B4-BE49-F238E27FC236}">
                <a16:creationId xmlns:a16="http://schemas.microsoft.com/office/drawing/2014/main" id="{392DDADE-453D-419C-AC2F-0C9EDC2E5CF3}"/>
              </a:ext>
            </a:extLst>
          </p:cNvPr>
          <p:cNvPicPr>
            <a:picLocks noChangeAspect="1"/>
          </p:cNvPicPr>
          <p:nvPr/>
        </p:nvPicPr>
        <p:blipFill>
          <a:blip r:embed="rId2"/>
          <a:stretch>
            <a:fillRect/>
          </a:stretch>
        </p:blipFill>
        <p:spPr>
          <a:xfrm>
            <a:off x="389295" y="2034816"/>
            <a:ext cx="7507666" cy="3992358"/>
          </a:xfrm>
          <a:prstGeom prst="rect">
            <a:avLst/>
          </a:prstGeom>
        </p:spPr>
      </p:pic>
      <p:sp>
        <p:nvSpPr>
          <p:cNvPr id="2" name="Téglalap 1">
            <a:extLst>
              <a:ext uri="{FF2B5EF4-FFF2-40B4-BE49-F238E27FC236}">
                <a16:creationId xmlns:a16="http://schemas.microsoft.com/office/drawing/2014/main" id="{AAC4E811-A891-4DEF-863C-D38905C43DEE}"/>
              </a:ext>
            </a:extLst>
          </p:cNvPr>
          <p:cNvSpPr/>
          <p:nvPr/>
        </p:nvSpPr>
        <p:spPr>
          <a:xfrm>
            <a:off x="389295" y="5515897"/>
            <a:ext cx="7407686" cy="412955"/>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Szövegdoboz 4">
            <a:extLst>
              <a:ext uri="{FF2B5EF4-FFF2-40B4-BE49-F238E27FC236}">
                <a16:creationId xmlns:a16="http://schemas.microsoft.com/office/drawing/2014/main" id="{00D0101E-D37C-45E7-B681-ECF0C4419D00}"/>
              </a:ext>
            </a:extLst>
          </p:cNvPr>
          <p:cNvSpPr txBox="1"/>
          <p:nvPr/>
        </p:nvSpPr>
        <p:spPr>
          <a:xfrm>
            <a:off x="8210550" y="2143125"/>
            <a:ext cx="3981449" cy="2308324"/>
          </a:xfrm>
          <a:prstGeom prst="rect">
            <a:avLst/>
          </a:prstGeom>
          <a:noFill/>
        </p:spPr>
        <p:txBody>
          <a:bodyPr wrap="square" rtlCol="0">
            <a:spAutoFit/>
          </a:bodyPr>
          <a:lstStyle/>
          <a:p>
            <a:r>
              <a:rPr lang="hu-HU" u="sng" dirty="0"/>
              <a:t>A kék színnel keretezett rész – hálózati eszközök</a:t>
            </a:r>
            <a:r>
              <a:rPr lang="hu-HU" dirty="0"/>
              <a:t>: </a:t>
            </a:r>
          </a:p>
          <a:p>
            <a:endParaRPr lang="hu-HU" dirty="0"/>
          </a:p>
          <a:p>
            <a:pPr algn="just"/>
            <a:r>
              <a:rPr lang="hu-HU" dirty="0"/>
              <a:t>Új hálózat létrehozásakor innen húzhatjuk be az egyes eszközöket. Az eszközök típusonként  vannak  csoportosítva (végeszközök,  routerek,  </a:t>
            </a:r>
            <a:r>
              <a:rPr lang="hu-HU" dirty="0" err="1"/>
              <a:t>switchek</a:t>
            </a:r>
            <a:r>
              <a:rPr lang="hu-HU" dirty="0"/>
              <a:t>,  vezetékek stb.) </a:t>
            </a:r>
          </a:p>
        </p:txBody>
      </p:sp>
    </p:spTree>
    <p:extLst>
      <p:ext uri="{BB962C8B-B14F-4D97-AF65-F5344CB8AC3E}">
        <p14:creationId xmlns:p14="http://schemas.microsoft.com/office/powerpoint/2010/main" val="363193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endParaRPr lang="hu-HU" dirty="0"/>
          </a:p>
        </p:txBody>
      </p:sp>
      <p:pic>
        <p:nvPicPr>
          <p:cNvPr id="4" name="Kép 3">
            <a:extLst>
              <a:ext uri="{FF2B5EF4-FFF2-40B4-BE49-F238E27FC236}">
                <a16:creationId xmlns:a16="http://schemas.microsoft.com/office/drawing/2014/main" id="{BB61D99F-94AC-4EDD-8F46-4015476F6E24}"/>
              </a:ext>
            </a:extLst>
          </p:cNvPr>
          <p:cNvPicPr>
            <a:picLocks noChangeAspect="1"/>
          </p:cNvPicPr>
          <p:nvPr/>
        </p:nvPicPr>
        <p:blipFill>
          <a:blip r:embed="rId2"/>
          <a:stretch>
            <a:fillRect/>
          </a:stretch>
        </p:blipFill>
        <p:spPr>
          <a:xfrm>
            <a:off x="389295" y="2034816"/>
            <a:ext cx="7507666" cy="3992358"/>
          </a:xfrm>
          <a:prstGeom prst="rect">
            <a:avLst/>
          </a:prstGeom>
        </p:spPr>
      </p:pic>
      <p:sp>
        <p:nvSpPr>
          <p:cNvPr id="2" name="Téglalap 1">
            <a:extLst>
              <a:ext uri="{FF2B5EF4-FFF2-40B4-BE49-F238E27FC236}">
                <a16:creationId xmlns:a16="http://schemas.microsoft.com/office/drawing/2014/main" id="{73E80EB7-FA44-4681-BC12-77ECC2F89B64}"/>
              </a:ext>
            </a:extLst>
          </p:cNvPr>
          <p:cNvSpPr/>
          <p:nvPr/>
        </p:nvSpPr>
        <p:spPr>
          <a:xfrm>
            <a:off x="373626" y="2359742"/>
            <a:ext cx="1641987" cy="196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Szövegdoboz 4">
            <a:extLst>
              <a:ext uri="{FF2B5EF4-FFF2-40B4-BE49-F238E27FC236}">
                <a16:creationId xmlns:a16="http://schemas.microsoft.com/office/drawing/2014/main" id="{561716FE-AA08-49B1-BB76-14BD59A36B8B}"/>
              </a:ext>
            </a:extLst>
          </p:cNvPr>
          <p:cNvSpPr txBox="1"/>
          <p:nvPr/>
        </p:nvSpPr>
        <p:spPr>
          <a:xfrm>
            <a:off x="8496300" y="2209800"/>
            <a:ext cx="3590925" cy="1200329"/>
          </a:xfrm>
          <a:prstGeom prst="rect">
            <a:avLst/>
          </a:prstGeom>
          <a:noFill/>
        </p:spPr>
        <p:txBody>
          <a:bodyPr wrap="square" rtlCol="0">
            <a:spAutoFit/>
          </a:bodyPr>
          <a:lstStyle/>
          <a:p>
            <a:r>
              <a:rPr lang="hu-HU" u="sng" dirty="0"/>
              <a:t>A piros színnel keretezett rész – „</a:t>
            </a:r>
            <a:r>
              <a:rPr lang="hu-HU" u="sng" dirty="0" err="1"/>
              <a:t>toolbox</a:t>
            </a:r>
            <a:r>
              <a:rPr lang="hu-HU" u="sng" dirty="0"/>
              <a:t>” </a:t>
            </a:r>
            <a:r>
              <a:rPr lang="hu-HU" dirty="0"/>
              <a:t>:</a:t>
            </a:r>
          </a:p>
          <a:p>
            <a:r>
              <a:rPr lang="hu-HU" dirty="0"/>
              <a:t>A munkaterület módosítására használható eszközök.</a:t>
            </a:r>
          </a:p>
        </p:txBody>
      </p:sp>
    </p:spTree>
    <p:extLst>
      <p:ext uri="{BB962C8B-B14F-4D97-AF65-F5344CB8AC3E}">
        <p14:creationId xmlns:p14="http://schemas.microsoft.com/office/powerpoint/2010/main" val="12673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endParaRPr lang="hu-HU" dirty="0"/>
          </a:p>
        </p:txBody>
      </p:sp>
      <p:sp>
        <p:nvSpPr>
          <p:cNvPr id="2" name="Szövegdoboz 1">
            <a:extLst>
              <a:ext uri="{FF2B5EF4-FFF2-40B4-BE49-F238E27FC236}">
                <a16:creationId xmlns:a16="http://schemas.microsoft.com/office/drawing/2014/main" id="{141F1E2C-190B-466F-8753-791B0B1B0810}"/>
              </a:ext>
            </a:extLst>
          </p:cNvPr>
          <p:cNvSpPr txBox="1"/>
          <p:nvPr/>
        </p:nvSpPr>
        <p:spPr>
          <a:xfrm>
            <a:off x="733425" y="2266950"/>
            <a:ext cx="11049000" cy="3970318"/>
          </a:xfrm>
          <a:prstGeom prst="rect">
            <a:avLst/>
          </a:prstGeom>
          <a:noFill/>
        </p:spPr>
        <p:txBody>
          <a:bodyPr wrap="square" rtlCol="0">
            <a:spAutoFit/>
          </a:bodyPr>
          <a:lstStyle/>
          <a:p>
            <a:pPr algn="just"/>
            <a:r>
              <a:rPr lang="hu-HU" u="sng" dirty="0"/>
              <a:t>Eszközök vizsgálata </a:t>
            </a:r>
          </a:p>
          <a:p>
            <a:pPr algn="just"/>
            <a:r>
              <a:rPr lang="hu-HU" dirty="0"/>
              <a:t>Az eszközök tulajdonságait többféleképpen is megnézhetjük. A legegyszerűbb és leggyorsabb megoldás, ha a kívánt eszköz fölé visszük az egér mutatóját és ott tartjuk pár másodpercig. Ekkor a felugró ablakban leolvashatjuk az eszköz legfontosabb adatait. </a:t>
            </a:r>
          </a:p>
          <a:p>
            <a:pPr algn="just"/>
            <a:r>
              <a:rPr lang="hu-HU" dirty="0"/>
              <a:t>Egyes  eszközöknél  (pl.  router)  több  adatot  is  megtudhatunk.  Ekkor  a  „</a:t>
            </a:r>
            <a:r>
              <a:rPr lang="hu-HU" dirty="0" err="1"/>
              <a:t>toolbox</a:t>
            </a:r>
            <a:r>
              <a:rPr lang="hu-HU" dirty="0"/>
              <a:t>” nagyító ikonjára  kattintsunk, és  ezzel  a  nagyítóval  a  kívánt  eszközre.  Ekkor  egy helyi menüből választhatjuk ki, hogy mire vagyunk kíváncsiak. </a:t>
            </a:r>
          </a:p>
          <a:p>
            <a:pPr algn="just"/>
            <a:r>
              <a:rPr lang="hu-HU" dirty="0"/>
              <a:t>A  legrészletesebb  listát  akkor  kapjuk,  ha  a  kijelölő  eszközzel  kétszer  az  adott eszközre  kattintunk.  Itt  nem  csak  adatokat  olvashatunk  le,  hanem  azoknak értéket  is  adhatunk,  modulokat  tehetünk  be/vehetünk  ki,  konfigurálhatjuk  az eszközt stb. </a:t>
            </a:r>
          </a:p>
          <a:p>
            <a:pPr algn="just"/>
            <a:r>
              <a:rPr lang="hu-HU" dirty="0"/>
              <a:t>A  átviteli  közegekről  nem  nyerhetünk  így  információt  (mivel  a  jellegükön  kívül más tulajdonságuk nincs is). Hogy melyik jel milyen közeget jelöl, azt a bal alsó sarokban a          jelre kattintva deríthetjük ki. Itt, ha az egyes vezeték típusok fölé visszük az egér mutatóját, akkor alatta (képernyő közepén) megjelenik a típus. </a:t>
            </a:r>
          </a:p>
        </p:txBody>
      </p:sp>
      <p:pic>
        <p:nvPicPr>
          <p:cNvPr id="5" name="Kép 4">
            <a:extLst>
              <a:ext uri="{FF2B5EF4-FFF2-40B4-BE49-F238E27FC236}">
                <a16:creationId xmlns:a16="http://schemas.microsoft.com/office/drawing/2014/main" id="{7C450135-EEFC-40B4-8BC5-128B2EDD4E4F}"/>
              </a:ext>
            </a:extLst>
          </p:cNvPr>
          <p:cNvPicPr>
            <a:picLocks noChangeAspect="1"/>
          </p:cNvPicPr>
          <p:nvPr/>
        </p:nvPicPr>
        <p:blipFill>
          <a:blip r:embed="rId2"/>
          <a:stretch>
            <a:fillRect/>
          </a:stretch>
        </p:blipFill>
        <p:spPr>
          <a:xfrm>
            <a:off x="6881812" y="5053012"/>
            <a:ext cx="333375" cy="333375"/>
          </a:xfrm>
          <a:prstGeom prst="rect">
            <a:avLst/>
          </a:prstGeom>
        </p:spPr>
      </p:pic>
    </p:spTree>
    <p:extLst>
      <p:ext uri="{BB962C8B-B14F-4D97-AF65-F5344CB8AC3E}">
        <p14:creationId xmlns:p14="http://schemas.microsoft.com/office/powerpoint/2010/main" val="77509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ím 1">
            <a:extLst>
              <a:ext uri="{FF2B5EF4-FFF2-40B4-BE49-F238E27FC236}">
                <a16:creationId xmlns:a16="http://schemas.microsoft.com/office/drawing/2014/main" id="{E01EA172-1B63-4658-949F-B959552A219B}"/>
              </a:ext>
            </a:extLst>
          </p:cNvPr>
          <p:cNvSpPr>
            <a:spLocks noGrp="1"/>
          </p:cNvSpPr>
          <p:nvPr>
            <p:ph type="title"/>
          </p:nvPr>
        </p:nvSpPr>
        <p:spPr>
          <a:xfrm>
            <a:off x="1411776" y="836794"/>
            <a:ext cx="6960699" cy="1015358"/>
          </a:xfrm>
        </p:spPr>
        <p:txBody>
          <a:bodyPr vert="horz" lIns="91440" tIns="45720" rIns="91440" bIns="0" rtlCol="0" anchor="b">
            <a:normAutofit/>
          </a:bodyPr>
          <a:lstStyle/>
          <a:p>
            <a:r>
              <a:rPr lang="en-US" sz="3600" dirty="0"/>
              <a:t>IPv4 </a:t>
            </a:r>
            <a:r>
              <a:rPr lang="en-US" sz="3600" dirty="0" err="1"/>
              <a:t>felépítése</a:t>
            </a:r>
            <a:r>
              <a:rPr lang="en-US" sz="3600" dirty="0"/>
              <a:t> (</a:t>
            </a:r>
            <a:r>
              <a:rPr lang="en-US" sz="3600" dirty="0" err="1"/>
              <a:t>ismétlés</a:t>
            </a:r>
            <a:r>
              <a:rPr lang="en-US" sz="3600" dirty="0"/>
              <a:t>)</a:t>
            </a:r>
          </a:p>
        </p:txBody>
      </p:sp>
      <p:pic>
        <p:nvPicPr>
          <p:cNvPr id="10" name="Kép 9">
            <a:extLst>
              <a:ext uri="{FF2B5EF4-FFF2-40B4-BE49-F238E27FC236}">
                <a16:creationId xmlns:a16="http://schemas.microsoft.com/office/drawing/2014/main" id="{548F9182-1927-47DD-B65F-5618A1D1119D}"/>
              </a:ext>
            </a:extLst>
          </p:cNvPr>
          <p:cNvPicPr>
            <a:picLocks noChangeAspect="1"/>
          </p:cNvPicPr>
          <p:nvPr/>
        </p:nvPicPr>
        <p:blipFill>
          <a:blip r:embed="rId2"/>
          <a:stretch>
            <a:fillRect/>
          </a:stretch>
        </p:blipFill>
        <p:spPr>
          <a:xfrm>
            <a:off x="4399907" y="2409349"/>
            <a:ext cx="3059596" cy="979070"/>
          </a:xfrm>
          <a:prstGeom prst="rect">
            <a:avLst/>
          </a:prstGeom>
        </p:spPr>
      </p:pic>
      <p:pic>
        <p:nvPicPr>
          <p:cNvPr id="12" name="Kép 11">
            <a:extLst>
              <a:ext uri="{FF2B5EF4-FFF2-40B4-BE49-F238E27FC236}">
                <a16:creationId xmlns:a16="http://schemas.microsoft.com/office/drawing/2014/main" id="{AC410B1E-0421-450C-8B1C-35DDE2A3CA2F}"/>
              </a:ext>
            </a:extLst>
          </p:cNvPr>
          <p:cNvPicPr>
            <a:picLocks noChangeAspect="1"/>
          </p:cNvPicPr>
          <p:nvPr/>
        </p:nvPicPr>
        <p:blipFill>
          <a:blip r:embed="rId3"/>
          <a:stretch>
            <a:fillRect/>
          </a:stretch>
        </p:blipFill>
        <p:spPr>
          <a:xfrm>
            <a:off x="8038993" y="2409349"/>
            <a:ext cx="2858363" cy="1850790"/>
          </a:xfrm>
          <a:prstGeom prst="rect">
            <a:avLst/>
          </a:prstGeom>
        </p:spPr>
      </p:pic>
      <p:pic>
        <p:nvPicPr>
          <p:cNvPr id="6" name="Kép 5">
            <a:extLst>
              <a:ext uri="{FF2B5EF4-FFF2-40B4-BE49-F238E27FC236}">
                <a16:creationId xmlns:a16="http://schemas.microsoft.com/office/drawing/2014/main" id="{4477EAC4-9A5C-43F2-BCFE-C7041F87E973}"/>
              </a:ext>
            </a:extLst>
          </p:cNvPr>
          <p:cNvPicPr>
            <a:picLocks noChangeAspect="1"/>
          </p:cNvPicPr>
          <p:nvPr/>
        </p:nvPicPr>
        <p:blipFill>
          <a:blip r:embed="rId4"/>
          <a:stretch>
            <a:fillRect/>
          </a:stretch>
        </p:blipFill>
        <p:spPr>
          <a:xfrm>
            <a:off x="4399907" y="4634074"/>
            <a:ext cx="3059596" cy="764899"/>
          </a:xfrm>
          <a:prstGeom prst="rect">
            <a:avLst/>
          </a:prstGeom>
        </p:spPr>
      </p:pic>
      <p:pic>
        <p:nvPicPr>
          <p:cNvPr id="8" name="Kép 7">
            <a:extLst>
              <a:ext uri="{FF2B5EF4-FFF2-40B4-BE49-F238E27FC236}">
                <a16:creationId xmlns:a16="http://schemas.microsoft.com/office/drawing/2014/main" id="{DD162C37-A5FB-43B4-86E7-690397350568}"/>
              </a:ext>
            </a:extLst>
          </p:cNvPr>
          <p:cNvPicPr>
            <a:picLocks noChangeAspect="1"/>
          </p:cNvPicPr>
          <p:nvPr/>
        </p:nvPicPr>
        <p:blipFill>
          <a:blip r:embed="rId5"/>
          <a:stretch>
            <a:fillRect/>
          </a:stretch>
        </p:blipFill>
        <p:spPr>
          <a:xfrm>
            <a:off x="8038993" y="4634074"/>
            <a:ext cx="3053711" cy="1015358"/>
          </a:xfrm>
          <a:prstGeom prst="rect">
            <a:avLst/>
          </a:prstGeom>
        </p:spPr>
      </p:pic>
    </p:spTree>
    <p:extLst>
      <p:ext uri="{BB962C8B-B14F-4D97-AF65-F5344CB8AC3E}">
        <p14:creationId xmlns:p14="http://schemas.microsoft.com/office/powerpoint/2010/main" val="2295310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endParaRPr lang="hu-HU" dirty="0"/>
          </a:p>
        </p:txBody>
      </p:sp>
      <p:sp>
        <p:nvSpPr>
          <p:cNvPr id="2" name="Szövegdoboz 1">
            <a:extLst>
              <a:ext uri="{FF2B5EF4-FFF2-40B4-BE49-F238E27FC236}">
                <a16:creationId xmlns:a16="http://schemas.microsoft.com/office/drawing/2014/main" id="{FF48AD5E-1A14-4B32-9DAB-59B3A2382581}"/>
              </a:ext>
            </a:extLst>
          </p:cNvPr>
          <p:cNvSpPr txBox="1"/>
          <p:nvPr/>
        </p:nvSpPr>
        <p:spPr>
          <a:xfrm>
            <a:off x="209550" y="1868590"/>
            <a:ext cx="7105650" cy="4247317"/>
          </a:xfrm>
          <a:prstGeom prst="rect">
            <a:avLst/>
          </a:prstGeom>
          <a:noFill/>
        </p:spPr>
        <p:txBody>
          <a:bodyPr wrap="square" rtlCol="0">
            <a:spAutoFit/>
          </a:bodyPr>
          <a:lstStyle/>
          <a:p>
            <a:pPr algn="just"/>
            <a:r>
              <a:rPr lang="hu-HU" u="sng" dirty="0"/>
              <a:t>Szimuláció </a:t>
            </a:r>
          </a:p>
          <a:p>
            <a:pPr algn="just"/>
            <a:r>
              <a:rPr lang="hu-HU" dirty="0"/>
              <a:t>Hogy meggyőződjünk arról, hogy a hálózatunk két csomópontja között létezik-e összeköttetés,  küldjünk  egy  </a:t>
            </a:r>
            <a:r>
              <a:rPr lang="hu-HU" dirty="0" err="1"/>
              <a:t>ping</a:t>
            </a:r>
            <a:r>
              <a:rPr lang="hu-HU" dirty="0"/>
              <a:t>  csomagot  az  egyik  </a:t>
            </a:r>
            <a:r>
              <a:rPr lang="hu-HU" dirty="0" err="1"/>
              <a:t>hostról</a:t>
            </a:r>
            <a:r>
              <a:rPr lang="hu-HU" dirty="0"/>
              <a:t>  a  másikra.  Ha visszaér, akkor  helyes  a  hálózatunk  felépítése.  (Ez éles helyzetben  is  hasonlóan működik.) </a:t>
            </a:r>
          </a:p>
          <a:p>
            <a:pPr algn="just"/>
            <a:r>
              <a:rPr lang="hu-HU" dirty="0" err="1"/>
              <a:t>Ping</a:t>
            </a:r>
            <a:r>
              <a:rPr lang="hu-HU" dirty="0"/>
              <a:t>  csomagot  legegyszerűbben  a  „</a:t>
            </a:r>
            <a:r>
              <a:rPr lang="hu-HU" dirty="0" err="1"/>
              <a:t>toolboxon</a:t>
            </a:r>
            <a:r>
              <a:rPr lang="hu-HU" dirty="0"/>
              <a:t>”  található  kis  boríték  ikonnal küldhetünk. Kattintsunk rá (ekkor az egér mutatója átalakul szintén borítékká), majd  ezután  a  forrás  és  a  cél  </a:t>
            </a:r>
            <a:r>
              <a:rPr lang="hu-HU" dirty="0" err="1"/>
              <a:t>hostra</a:t>
            </a:r>
            <a:r>
              <a:rPr lang="hu-HU" dirty="0"/>
              <a:t>.  Ekkor  elindul  az  üzenet,  és  a  jobb  alsó sarokban  lévő  listán  láthatjuk  az  eredményt.  Ha  hiba  történt  a  csomag  küldése </a:t>
            </a:r>
          </a:p>
          <a:p>
            <a:pPr algn="just"/>
            <a:r>
              <a:rPr lang="hu-HU" dirty="0"/>
              <a:t>közben,  vagy  szeretnénk  részletesebben  látni  a  csomag  útját (esetleg  a  teljes hálózati  forgalmat),  akkor  lehetőségünk  van  áttérni  valós  időből  (</a:t>
            </a:r>
            <a:r>
              <a:rPr lang="hu-HU" dirty="0" err="1"/>
              <a:t>Realtime</a:t>
            </a:r>
            <a:r>
              <a:rPr lang="hu-HU" dirty="0"/>
              <a:t> </a:t>
            </a:r>
            <a:r>
              <a:rPr lang="hu-HU" dirty="0" err="1"/>
              <a:t>mode</a:t>
            </a:r>
            <a:r>
              <a:rPr lang="hu-HU" dirty="0"/>
              <a:t>)   szimulációs   módba.   Ebbe   a   módba   a   jobb   alsó   sarokban   látható stopperórát ábrázoló fülre kattintva léphetünk át. </a:t>
            </a:r>
          </a:p>
        </p:txBody>
      </p:sp>
      <p:pic>
        <p:nvPicPr>
          <p:cNvPr id="5" name="Kép 4">
            <a:extLst>
              <a:ext uri="{FF2B5EF4-FFF2-40B4-BE49-F238E27FC236}">
                <a16:creationId xmlns:a16="http://schemas.microsoft.com/office/drawing/2014/main" id="{4A842F72-7266-4F09-AD67-3DEEFAD7EBD9}"/>
              </a:ext>
            </a:extLst>
          </p:cNvPr>
          <p:cNvPicPr>
            <a:picLocks noChangeAspect="1"/>
          </p:cNvPicPr>
          <p:nvPr/>
        </p:nvPicPr>
        <p:blipFill>
          <a:blip r:embed="rId2"/>
          <a:stretch>
            <a:fillRect/>
          </a:stretch>
        </p:blipFill>
        <p:spPr>
          <a:xfrm>
            <a:off x="7452606" y="2418276"/>
            <a:ext cx="4618180" cy="2773158"/>
          </a:xfrm>
          <a:prstGeom prst="rect">
            <a:avLst/>
          </a:prstGeom>
        </p:spPr>
      </p:pic>
    </p:spTree>
    <p:extLst>
      <p:ext uri="{BB962C8B-B14F-4D97-AF65-F5344CB8AC3E}">
        <p14:creationId xmlns:p14="http://schemas.microsoft.com/office/powerpoint/2010/main" val="102061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endParaRPr lang="hu-HU" dirty="0"/>
          </a:p>
        </p:txBody>
      </p:sp>
      <p:sp>
        <p:nvSpPr>
          <p:cNvPr id="2" name="Szövegdoboz 1">
            <a:extLst>
              <a:ext uri="{FF2B5EF4-FFF2-40B4-BE49-F238E27FC236}">
                <a16:creationId xmlns:a16="http://schemas.microsoft.com/office/drawing/2014/main" id="{F5CB29F4-2EC6-42BB-BE1C-B27F9ADE224F}"/>
              </a:ext>
            </a:extLst>
          </p:cNvPr>
          <p:cNvSpPr txBox="1"/>
          <p:nvPr/>
        </p:nvSpPr>
        <p:spPr>
          <a:xfrm>
            <a:off x="235973" y="1868590"/>
            <a:ext cx="5751871" cy="4801314"/>
          </a:xfrm>
          <a:prstGeom prst="rect">
            <a:avLst/>
          </a:prstGeom>
          <a:noFill/>
        </p:spPr>
        <p:txBody>
          <a:bodyPr wrap="square" rtlCol="0">
            <a:spAutoFit/>
          </a:bodyPr>
          <a:lstStyle/>
          <a:p>
            <a:pPr algn="just"/>
            <a:r>
              <a:rPr lang="hu-HU" u="sng" dirty="0" err="1"/>
              <a:t>Event</a:t>
            </a:r>
            <a:r>
              <a:rPr lang="hu-HU" u="sng" dirty="0"/>
              <a:t> </a:t>
            </a:r>
            <a:r>
              <a:rPr lang="hu-HU" u="sng" dirty="0" err="1"/>
              <a:t>list</a:t>
            </a:r>
            <a:r>
              <a:rPr lang="hu-HU" u="sng" dirty="0"/>
              <a:t> </a:t>
            </a:r>
          </a:p>
          <a:p>
            <a:pPr algn="just"/>
            <a:r>
              <a:rPr lang="hu-HU" dirty="0"/>
              <a:t>Itt,  mint  ahogy  a  neve  is  mutatja,  látható  az  események  sorozata.  Tehát  melyik időpillanatban,  honnan,  hova  érkezett  csomag  és  ez  milyen  típusú.  Az  utolsó oszlop azt jelöli, hogy a munkaterületen milyen színű a boríték. </a:t>
            </a:r>
          </a:p>
          <a:p>
            <a:pPr algn="just"/>
            <a:r>
              <a:rPr lang="hu-HU" dirty="0"/>
              <a:t>Ha  duplán  kattintunk  az  eseménylista  utolsó  oszlopára  (a  színes  négyzetre), akkor   egy   felugró   ablakban   láthatjuk,   hogy   néz   ki   a   csomag   (a   második, „</a:t>
            </a:r>
            <a:r>
              <a:rPr lang="hu-HU" dirty="0" err="1"/>
              <a:t>Outbound</a:t>
            </a:r>
            <a:r>
              <a:rPr lang="hu-HU" dirty="0"/>
              <a:t> PDU </a:t>
            </a:r>
            <a:r>
              <a:rPr lang="hu-HU" dirty="0" err="1"/>
              <a:t>Details</a:t>
            </a:r>
            <a:r>
              <a:rPr lang="hu-HU" dirty="0"/>
              <a:t>” fülre kattintva), valamint azt, hogy az egyes rétegekben milyen beágyazások és műveletek történtek. Értelem  </a:t>
            </a:r>
            <a:r>
              <a:rPr lang="hu-HU" dirty="0" err="1"/>
              <a:t>szerűen</a:t>
            </a:r>
            <a:r>
              <a:rPr lang="hu-HU" dirty="0"/>
              <a:t>,  az  In  </a:t>
            </a:r>
            <a:r>
              <a:rPr lang="hu-HU" dirty="0" err="1"/>
              <a:t>Layer</a:t>
            </a:r>
            <a:r>
              <a:rPr lang="hu-HU" dirty="0"/>
              <a:t>  a  bejövő,  Out  </a:t>
            </a:r>
            <a:r>
              <a:rPr lang="hu-HU" dirty="0" err="1"/>
              <a:t>Layer</a:t>
            </a:r>
            <a:r>
              <a:rPr lang="hu-HU" dirty="0"/>
              <a:t>  pedig  a  kimenő  csomag kezelését  mutatja.  Az  oszlopban  a megfelelő  rétegre  kattintva  alul  megjelenik pontokba szedve, milyen műveletek </a:t>
            </a:r>
            <a:r>
              <a:rPr lang="hu-HU" dirty="0" err="1"/>
              <a:t>hajtódtak</a:t>
            </a:r>
            <a:r>
              <a:rPr lang="hu-HU" dirty="0"/>
              <a:t> végre küldés előtt (maga a küldés a legalsó réteg dolga). </a:t>
            </a:r>
          </a:p>
        </p:txBody>
      </p:sp>
      <p:pic>
        <p:nvPicPr>
          <p:cNvPr id="5" name="Kép 4">
            <a:extLst>
              <a:ext uri="{FF2B5EF4-FFF2-40B4-BE49-F238E27FC236}">
                <a16:creationId xmlns:a16="http://schemas.microsoft.com/office/drawing/2014/main" id="{5E78922D-14FF-48A8-BED5-40943381A11E}"/>
              </a:ext>
            </a:extLst>
          </p:cNvPr>
          <p:cNvPicPr>
            <a:picLocks noChangeAspect="1"/>
          </p:cNvPicPr>
          <p:nvPr/>
        </p:nvPicPr>
        <p:blipFill>
          <a:blip r:embed="rId2"/>
          <a:stretch>
            <a:fillRect/>
          </a:stretch>
        </p:blipFill>
        <p:spPr>
          <a:xfrm>
            <a:off x="6307339" y="679870"/>
            <a:ext cx="5011894" cy="5240748"/>
          </a:xfrm>
          <a:prstGeom prst="rect">
            <a:avLst/>
          </a:prstGeom>
        </p:spPr>
      </p:pic>
    </p:spTree>
    <p:extLst>
      <p:ext uri="{BB962C8B-B14F-4D97-AF65-F5344CB8AC3E}">
        <p14:creationId xmlns:p14="http://schemas.microsoft.com/office/powerpoint/2010/main" val="87125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r>
              <a:rPr lang="hu-HU" dirty="0"/>
              <a:t>: első hálózat</a:t>
            </a:r>
          </a:p>
        </p:txBody>
      </p:sp>
      <p:sp>
        <p:nvSpPr>
          <p:cNvPr id="4" name="Szövegdoboz 3">
            <a:extLst>
              <a:ext uri="{FF2B5EF4-FFF2-40B4-BE49-F238E27FC236}">
                <a16:creationId xmlns:a16="http://schemas.microsoft.com/office/drawing/2014/main" id="{A27CC432-713F-42BD-B810-D8B2BA268E9C}"/>
              </a:ext>
            </a:extLst>
          </p:cNvPr>
          <p:cNvSpPr txBox="1"/>
          <p:nvPr/>
        </p:nvSpPr>
        <p:spPr>
          <a:xfrm>
            <a:off x="485775" y="2238375"/>
            <a:ext cx="6315075" cy="3693319"/>
          </a:xfrm>
          <a:prstGeom prst="rect">
            <a:avLst/>
          </a:prstGeom>
          <a:noFill/>
        </p:spPr>
        <p:txBody>
          <a:bodyPr wrap="square" rtlCol="0">
            <a:spAutoFit/>
          </a:bodyPr>
          <a:lstStyle/>
          <a:p>
            <a:pPr algn="just"/>
            <a:r>
              <a:rPr lang="hu-HU" u="sng" dirty="0"/>
              <a:t>Első hálózatunk: két gép összekötése </a:t>
            </a:r>
          </a:p>
          <a:p>
            <a:pPr algn="just"/>
            <a:r>
              <a:rPr lang="hu-HU" dirty="0"/>
              <a:t>A   legegyszerűbb   hálózat,   mikor   egyszerűen   két   </a:t>
            </a:r>
            <a:r>
              <a:rPr lang="hu-HU" dirty="0" err="1"/>
              <a:t>hostot</a:t>
            </a:r>
            <a:r>
              <a:rPr lang="hu-HU" dirty="0"/>
              <a:t> kötünk össze egy hálózati kábellel. Ehhez kattintsunk a bal alsó sarokban a végeszközök („End </a:t>
            </a:r>
            <a:r>
              <a:rPr lang="hu-HU" dirty="0" err="1"/>
              <a:t>devices</a:t>
            </a:r>
            <a:r>
              <a:rPr lang="hu-HU" dirty="0"/>
              <a:t>”) kategóriára, és tegyünk a munkaterületre egy PC-t és egy laptopot. </a:t>
            </a:r>
          </a:p>
          <a:p>
            <a:pPr algn="just"/>
            <a:r>
              <a:rPr lang="hu-HU" dirty="0"/>
              <a:t>Ezek  után  már  csak  annyi  van  hátra,  hogy  összekössük  a két  gépünket.  Ebben  az  esetben  </a:t>
            </a:r>
            <a:r>
              <a:rPr lang="hu-HU" dirty="0" err="1"/>
              <a:t>Copper</a:t>
            </a:r>
            <a:r>
              <a:rPr lang="hu-HU" dirty="0"/>
              <a:t>  </a:t>
            </a:r>
            <a:r>
              <a:rPr lang="hu-HU" dirty="0" err="1"/>
              <a:t>Cross</a:t>
            </a:r>
            <a:r>
              <a:rPr lang="hu-HU" dirty="0"/>
              <a:t>-over  kábelt kell  használni.  Válasszuk  ki  a  menüből,  majd  kattintsunk vele  az  egyik  gépre.  Ekkor  a  felugró  menüben  válasszuk  a </a:t>
            </a:r>
            <a:r>
              <a:rPr lang="hu-HU" dirty="0" err="1"/>
              <a:t>FastEthernet</a:t>
            </a:r>
            <a:r>
              <a:rPr lang="hu-HU" dirty="0"/>
              <a:t> </a:t>
            </a:r>
            <a:r>
              <a:rPr lang="hu-HU" dirty="0" err="1"/>
              <a:t>portot</a:t>
            </a:r>
            <a:r>
              <a:rPr lang="hu-HU" dirty="0"/>
              <a:t>, majd ugyan ezt csináljuk meg a másik gépen is. Ekkor valami hasonlót kell kapnunk: </a:t>
            </a:r>
          </a:p>
        </p:txBody>
      </p:sp>
      <p:pic>
        <p:nvPicPr>
          <p:cNvPr id="7" name="Kép 6">
            <a:extLst>
              <a:ext uri="{FF2B5EF4-FFF2-40B4-BE49-F238E27FC236}">
                <a16:creationId xmlns:a16="http://schemas.microsoft.com/office/drawing/2014/main" id="{F581A506-8E1E-415C-A2A2-AFF20EEF2218}"/>
              </a:ext>
            </a:extLst>
          </p:cNvPr>
          <p:cNvPicPr>
            <a:picLocks noChangeAspect="1"/>
          </p:cNvPicPr>
          <p:nvPr/>
        </p:nvPicPr>
        <p:blipFill>
          <a:blip r:embed="rId2"/>
          <a:stretch>
            <a:fillRect/>
          </a:stretch>
        </p:blipFill>
        <p:spPr>
          <a:xfrm>
            <a:off x="7167562" y="2609850"/>
            <a:ext cx="3629025" cy="1638300"/>
          </a:xfrm>
          <a:prstGeom prst="rect">
            <a:avLst/>
          </a:prstGeom>
        </p:spPr>
      </p:pic>
      <p:sp>
        <p:nvSpPr>
          <p:cNvPr id="8" name="Szövegdoboz 7">
            <a:extLst>
              <a:ext uri="{FF2B5EF4-FFF2-40B4-BE49-F238E27FC236}">
                <a16:creationId xmlns:a16="http://schemas.microsoft.com/office/drawing/2014/main" id="{74C5AF87-34BA-4625-96A0-18D18B324DB9}"/>
              </a:ext>
            </a:extLst>
          </p:cNvPr>
          <p:cNvSpPr txBox="1"/>
          <p:nvPr/>
        </p:nvSpPr>
        <p:spPr>
          <a:xfrm>
            <a:off x="7325032" y="4336026"/>
            <a:ext cx="3175820" cy="261610"/>
          </a:xfrm>
          <a:prstGeom prst="rect">
            <a:avLst/>
          </a:prstGeom>
          <a:noFill/>
        </p:spPr>
        <p:txBody>
          <a:bodyPr wrap="square" rtlCol="0">
            <a:spAutoFit/>
          </a:bodyPr>
          <a:lstStyle/>
          <a:p>
            <a:pPr algn="ctr"/>
            <a:r>
              <a:rPr lang="hu-HU" sz="1100" b="1" dirty="0"/>
              <a:t>4. ábra: Két gép összeköttetése</a:t>
            </a:r>
          </a:p>
        </p:txBody>
      </p:sp>
    </p:spTree>
    <p:extLst>
      <p:ext uri="{BB962C8B-B14F-4D97-AF65-F5344CB8AC3E}">
        <p14:creationId xmlns:p14="http://schemas.microsoft.com/office/powerpoint/2010/main" val="2151410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endParaRPr lang="hu-HU" dirty="0"/>
          </a:p>
        </p:txBody>
      </p:sp>
      <p:sp>
        <p:nvSpPr>
          <p:cNvPr id="2" name="Szövegdoboz 1">
            <a:extLst>
              <a:ext uri="{FF2B5EF4-FFF2-40B4-BE49-F238E27FC236}">
                <a16:creationId xmlns:a16="http://schemas.microsoft.com/office/drawing/2014/main" id="{C8457847-9613-44BA-ABBD-12434ABDA90D}"/>
              </a:ext>
            </a:extLst>
          </p:cNvPr>
          <p:cNvSpPr txBox="1"/>
          <p:nvPr/>
        </p:nvSpPr>
        <p:spPr>
          <a:xfrm>
            <a:off x="552450" y="2019300"/>
            <a:ext cx="10848975" cy="1477328"/>
          </a:xfrm>
          <a:prstGeom prst="rect">
            <a:avLst/>
          </a:prstGeom>
          <a:noFill/>
        </p:spPr>
        <p:txBody>
          <a:bodyPr wrap="square" rtlCol="0">
            <a:spAutoFit/>
          </a:bodyPr>
          <a:lstStyle/>
          <a:p>
            <a:pPr algn="just"/>
            <a:r>
              <a:rPr lang="hu-HU" dirty="0"/>
              <a:t>Végül  csak   az   maradt   hátra,   hogy   a   két   gépnek   IP   címet   adjunk,   hogy kommunikálni  tudjanak  egymással  a  hálózaton.  Ezt  két  helyen  is  megtehetjük. Kattintsunk a  beállítani  kívánt  gépre  és  válasszuk  az  előugró ablakban  a  </a:t>
            </a:r>
            <a:r>
              <a:rPr lang="hu-HU" dirty="0" err="1"/>
              <a:t>Config</a:t>
            </a:r>
            <a:r>
              <a:rPr lang="hu-HU" dirty="0"/>
              <a:t> fület.   Ez   után   a   megjelenő   lapon,   a   bal   oldali   oszlopban   válasszuk   ki   a </a:t>
            </a:r>
            <a:r>
              <a:rPr lang="hu-HU" dirty="0" err="1"/>
              <a:t>FastEthernet</a:t>
            </a:r>
            <a:r>
              <a:rPr lang="hu-HU" dirty="0"/>
              <a:t> menüpontot (mivel ezt a </a:t>
            </a:r>
            <a:r>
              <a:rPr lang="hu-HU" dirty="0" err="1"/>
              <a:t>portot</a:t>
            </a:r>
            <a:r>
              <a:rPr lang="hu-HU" dirty="0"/>
              <a:t> szeretnénk konfigurálni). </a:t>
            </a:r>
          </a:p>
        </p:txBody>
      </p:sp>
      <p:pic>
        <p:nvPicPr>
          <p:cNvPr id="5" name="Kép 4">
            <a:extLst>
              <a:ext uri="{FF2B5EF4-FFF2-40B4-BE49-F238E27FC236}">
                <a16:creationId xmlns:a16="http://schemas.microsoft.com/office/drawing/2014/main" id="{18DAD685-F07A-4068-A4E3-084AA6563335}"/>
              </a:ext>
            </a:extLst>
          </p:cNvPr>
          <p:cNvPicPr>
            <a:picLocks noChangeAspect="1"/>
          </p:cNvPicPr>
          <p:nvPr/>
        </p:nvPicPr>
        <p:blipFill>
          <a:blip r:embed="rId2"/>
          <a:stretch>
            <a:fillRect/>
          </a:stretch>
        </p:blipFill>
        <p:spPr>
          <a:xfrm>
            <a:off x="2182762" y="3244646"/>
            <a:ext cx="3534086" cy="3132673"/>
          </a:xfrm>
          <a:prstGeom prst="rect">
            <a:avLst/>
          </a:prstGeom>
        </p:spPr>
      </p:pic>
      <p:pic>
        <p:nvPicPr>
          <p:cNvPr id="7" name="Kép 6">
            <a:extLst>
              <a:ext uri="{FF2B5EF4-FFF2-40B4-BE49-F238E27FC236}">
                <a16:creationId xmlns:a16="http://schemas.microsoft.com/office/drawing/2014/main" id="{D86B755F-DA21-42F6-85EC-CE4882573D40}"/>
              </a:ext>
            </a:extLst>
          </p:cNvPr>
          <p:cNvPicPr>
            <a:picLocks noChangeAspect="1"/>
          </p:cNvPicPr>
          <p:nvPr/>
        </p:nvPicPr>
        <p:blipFill>
          <a:blip r:embed="rId3"/>
          <a:stretch>
            <a:fillRect/>
          </a:stretch>
        </p:blipFill>
        <p:spPr>
          <a:xfrm>
            <a:off x="6957922" y="3244646"/>
            <a:ext cx="3544539" cy="3132673"/>
          </a:xfrm>
          <a:prstGeom prst="rect">
            <a:avLst/>
          </a:prstGeom>
        </p:spPr>
      </p:pic>
    </p:spTree>
    <p:extLst>
      <p:ext uri="{BB962C8B-B14F-4D97-AF65-F5344CB8AC3E}">
        <p14:creationId xmlns:p14="http://schemas.microsoft.com/office/powerpoint/2010/main" val="1922336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endParaRPr lang="hu-HU" dirty="0"/>
          </a:p>
        </p:txBody>
      </p:sp>
      <p:pic>
        <p:nvPicPr>
          <p:cNvPr id="4" name="Kép 3">
            <a:extLst>
              <a:ext uri="{FF2B5EF4-FFF2-40B4-BE49-F238E27FC236}">
                <a16:creationId xmlns:a16="http://schemas.microsoft.com/office/drawing/2014/main" id="{F94C0B95-33F8-47B9-B302-634CFB1FCB08}"/>
              </a:ext>
            </a:extLst>
          </p:cNvPr>
          <p:cNvPicPr>
            <a:picLocks noChangeAspect="1"/>
          </p:cNvPicPr>
          <p:nvPr/>
        </p:nvPicPr>
        <p:blipFill>
          <a:blip r:embed="rId2"/>
          <a:stretch>
            <a:fillRect/>
          </a:stretch>
        </p:blipFill>
        <p:spPr>
          <a:xfrm>
            <a:off x="2487426" y="3117171"/>
            <a:ext cx="3120513" cy="1157403"/>
          </a:xfrm>
          <a:prstGeom prst="rect">
            <a:avLst/>
          </a:prstGeom>
        </p:spPr>
      </p:pic>
      <p:pic>
        <p:nvPicPr>
          <p:cNvPr id="6" name="Kép 5">
            <a:extLst>
              <a:ext uri="{FF2B5EF4-FFF2-40B4-BE49-F238E27FC236}">
                <a16:creationId xmlns:a16="http://schemas.microsoft.com/office/drawing/2014/main" id="{A2428A96-E306-42D1-948A-5A233E94709E}"/>
              </a:ext>
            </a:extLst>
          </p:cNvPr>
          <p:cNvPicPr>
            <a:picLocks noChangeAspect="1"/>
          </p:cNvPicPr>
          <p:nvPr/>
        </p:nvPicPr>
        <p:blipFill>
          <a:blip r:embed="rId3"/>
          <a:stretch>
            <a:fillRect/>
          </a:stretch>
        </p:blipFill>
        <p:spPr>
          <a:xfrm>
            <a:off x="7116481" y="679870"/>
            <a:ext cx="4188311" cy="5214784"/>
          </a:xfrm>
          <a:prstGeom prst="rect">
            <a:avLst/>
          </a:prstGeom>
        </p:spPr>
      </p:pic>
    </p:spTree>
    <p:extLst>
      <p:ext uri="{BB962C8B-B14F-4D97-AF65-F5344CB8AC3E}">
        <p14:creationId xmlns:p14="http://schemas.microsoft.com/office/powerpoint/2010/main" val="3506581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1">
            <a:extLst>
              <a:ext uri="{FF2B5EF4-FFF2-40B4-BE49-F238E27FC236}">
                <a16:creationId xmlns:a16="http://schemas.microsoft.com/office/drawing/2014/main" id="{A5902597-5FE6-46E6-AEBC-A112C4CC036B}"/>
              </a:ext>
            </a:extLst>
          </p:cNvPr>
          <p:cNvSpPr>
            <a:spLocks noGrp="1"/>
          </p:cNvSpPr>
          <p:nvPr>
            <p:ph type="title"/>
          </p:nvPr>
        </p:nvSpPr>
        <p:spPr>
          <a:xfrm>
            <a:off x="1743075" y="679870"/>
            <a:ext cx="7729728" cy="1188720"/>
          </a:xfrm>
        </p:spPr>
        <p:txBody>
          <a:bodyPr/>
          <a:lstStyle/>
          <a:p>
            <a:r>
              <a:rPr lang="hu-HU" dirty="0" err="1"/>
              <a:t>Packet</a:t>
            </a:r>
            <a:r>
              <a:rPr lang="hu-HU" dirty="0"/>
              <a:t> </a:t>
            </a:r>
            <a:r>
              <a:rPr lang="hu-HU" dirty="0" err="1"/>
              <a:t>Tracer</a:t>
            </a:r>
            <a:r>
              <a:rPr lang="hu-HU" dirty="0"/>
              <a:t>: második hálózat</a:t>
            </a:r>
          </a:p>
        </p:txBody>
      </p:sp>
      <p:sp>
        <p:nvSpPr>
          <p:cNvPr id="2" name="Szövegdoboz 1">
            <a:extLst>
              <a:ext uri="{FF2B5EF4-FFF2-40B4-BE49-F238E27FC236}">
                <a16:creationId xmlns:a16="http://schemas.microsoft.com/office/drawing/2014/main" id="{A901205D-D8EF-4CFF-B0FF-FF471640A303}"/>
              </a:ext>
            </a:extLst>
          </p:cNvPr>
          <p:cNvSpPr txBox="1"/>
          <p:nvPr/>
        </p:nvSpPr>
        <p:spPr>
          <a:xfrm>
            <a:off x="412954" y="2310581"/>
            <a:ext cx="5035345" cy="3139321"/>
          </a:xfrm>
          <a:prstGeom prst="rect">
            <a:avLst/>
          </a:prstGeom>
          <a:noFill/>
        </p:spPr>
        <p:txBody>
          <a:bodyPr wrap="square" rtlCol="0">
            <a:spAutoFit/>
          </a:bodyPr>
          <a:lstStyle/>
          <a:p>
            <a:pPr algn="just"/>
            <a:r>
              <a:rPr lang="hu-HU" u="sng" dirty="0"/>
              <a:t>Második hálózat: több gép egy hálózatban </a:t>
            </a:r>
          </a:p>
          <a:p>
            <a:pPr algn="just"/>
            <a:r>
              <a:rPr lang="hu-HU" dirty="0"/>
              <a:t>Ha több gépet szeretnénk összekapcsolni egymással, akkor szükségünk lesz még egy hálózati eszközre, a </a:t>
            </a:r>
            <a:r>
              <a:rPr lang="hu-HU" dirty="0" err="1"/>
              <a:t>switchre</a:t>
            </a:r>
            <a:r>
              <a:rPr lang="hu-HU" dirty="0"/>
              <a:t> és routerre. Ez felel a csatlakoztatott gépek zavartalan  egymással  való  kommunikációjáért.  Az  előző  rész  alapján  már  egy ilyen  hálózatot  is  össze  tudunk  rakni,  annyi  különbséggel,  hogy  a  gépeket  a </a:t>
            </a:r>
            <a:r>
              <a:rPr lang="hu-HU" dirty="0" err="1"/>
              <a:t>switch-hez</a:t>
            </a:r>
            <a:r>
              <a:rPr lang="hu-HU" dirty="0"/>
              <a:t>  </a:t>
            </a:r>
            <a:r>
              <a:rPr lang="hu-HU" dirty="0" err="1"/>
              <a:t>Copper</a:t>
            </a:r>
            <a:r>
              <a:rPr lang="hu-HU" dirty="0"/>
              <a:t> </a:t>
            </a:r>
            <a:r>
              <a:rPr lang="hu-HU" dirty="0" err="1"/>
              <a:t>Straight-Through</a:t>
            </a:r>
            <a:r>
              <a:rPr lang="hu-HU" dirty="0"/>
              <a:t>  kábelt  kell  használjunk  (valamint  az  összes gépnek kell IP címet adni). </a:t>
            </a:r>
          </a:p>
        </p:txBody>
      </p:sp>
      <p:pic>
        <p:nvPicPr>
          <p:cNvPr id="5" name="Kép 4">
            <a:extLst>
              <a:ext uri="{FF2B5EF4-FFF2-40B4-BE49-F238E27FC236}">
                <a16:creationId xmlns:a16="http://schemas.microsoft.com/office/drawing/2014/main" id="{C86E9C7B-04F3-4618-844E-7F9E4304A59D}"/>
              </a:ext>
            </a:extLst>
          </p:cNvPr>
          <p:cNvPicPr>
            <a:picLocks noChangeAspect="1"/>
          </p:cNvPicPr>
          <p:nvPr/>
        </p:nvPicPr>
        <p:blipFill>
          <a:blip r:embed="rId2"/>
          <a:stretch>
            <a:fillRect/>
          </a:stretch>
        </p:blipFill>
        <p:spPr>
          <a:xfrm>
            <a:off x="6176962" y="1771650"/>
            <a:ext cx="4981575" cy="5010150"/>
          </a:xfrm>
          <a:prstGeom prst="rect">
            <a:avLst/>
          </a:prstGeom>
        </p:spPr>
      </p:pic>
    </p:spTree>
    <p:extLst>
      <p:ext uri="{BB962C8B-B14F-4D97-AF65-F5344CB8AC3E}">
        <p14:creationId xmlns:p14="http://schemas.microsoft.com/office/powerpoint/2010/main" val="3838072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34696" y="804519"/>
            <a:ext cx="9520158" cy="1049235"/>
          </a:xfrm>
        </p:spPr>
        <p:txBody>
          <a:bodyPr/>
          <a:lstStyle/>
          <a:p>
            <a:r>
              <a:rPr lang="hu-HU" dirty="0"/>
              <a:t>Felhasznált irodalom</a:t>
            </a:r>
          </a:p>
        </p:txBody>
      </p:sp>
      <p:sp>
        <p:nvSpPr>
          <p:cNvPr id="3" name="Szövegdoboz 2">
            <a:extLst>
              <a:ext uri="{FF2B5EF4-FFF2-40B4-BE49-F238E27FC236}">
                <a16:creationId xmlns:a16="http://schemas.microsoft.com/office/drawing/2014/main" id="{4123856F-A9A9-4F68-82EC-1C9AD924E5A5}"/>
              </a:ext>
            </a:extLst>
          </p:cNvPr>
          <p:cNvSpPr txBox="1"/>
          <p:nvPr/>
        </p:nvSpPr>
        <p:spPr>
          <a:xfrm>
            <a:off x="1848465" y="2202426"/>
            <a:ext cx="8603225" cy="2308324"/>
          </a:xfrm>
          <a:prstGeom prst="rect">
            <a:avLst/>
          </a:prstGeom>
          <a:noFill/>
        </p:spPr>
        <p:txBody>
          <a:bodyPr wrap="square" rtlCol="0">
            <a:spAutoFit/>
          </a:bodyPr>
          <a:lstStyle/>
          <a:p>
            <a:r>
              <a:rPr lang="hu-HU" dirty="0"/>
              <a:t>IPv6 dióhéjban: Mohácsi János</a:t>
            </a:r>
          </a:p>
          <a:p>
            <a:r>
              <a:rPr lang="hu-HU" dirty="0"/>
              <a:t>IPv6 ismeretek, szakdolgozat</a:t>
            </a:r>
          </a:p>
          <a:p>
            <a:r>
              <a:rPr lang="hu-HU" dirty="0"/>
              <a:t>IPv6: Dr. Lencsés Gábor</a:t>
            </a:r>
          </a:p>
          <a:p>
            <a:r>
              <a:rPr lang="hu-HU" dirty="0"/>
              <a:t>IP címzés: Dr. </a:t>
            </a:r>
            <a:r>
              <a:rPr lang="hu-HU" dirty="0" err="1"/>
              <a:t>Wührl</a:t>
            </a:r>
            <a:r>
              <a:rPr lang="hu-HU" dirty="0"/>
              <a:t> Tibor </a:t>
            </a:r>
            <a:r>
              <a:rPr lang="hu-HU" dirty="0" err="1"/>
              <a:t>Ph</a:t>
            </a:r>
            <a:r>
              <a:rPr lang="hu-HU" dirty="0"/>
              <a:t>. D.</a:t>
            </a:r>
          </a:p>
          <a:p>
            <a:r>
              <a:rPr lang="hu-HU" dirty="0"/>
              <a:t>Deák Kristóf: Számítógép-hálózatok 3. gyakorlat, </a:t>
            </a:r>
            <a:r>
              <a:rPr lang="hu-HU" dirty="0" err="1"/>
              <a:t>Packet</a:t>
            </a:r>
            <a:r>
              <a:rPr lang="hu-HU" dirty="0"/>
              <a:t> </a:t>
            </a:r>
            <a:r>
              <a:rPr lang="hu-HU" dirty="0" err="1"/>
              <a:t>Tracer</a:t>
            </a:r>
            <a:r>
              <a:rPr lang="hu-HU" dirty="0"/>
              <a:t> alapok ,SZTE</a:t>
            </a:r>
          </a:p>
          <a:p>
            <a:r>
              <a:rPr lang="hu-HU" dirty="0">
                <a:hlinkClick r:id="rId2"/>
              </a:rPr>
              <a:t>https://www.youtube.com/watch?v=r56BwMLLYmg</a:t>
            </a:r>
            <a:endParaRPr lang="hu-HU" dirty="0"/>
          </a:p>
          <a:p>
            <a:r>
              <a:rPr lang="hu-HU" dirty="0">
                <a:hlinkClick r:id="rId3"/>
              </a:rPr>
              <a:t>https://www.youtube.com/watch?v=N6m8pyuzjVU&amp;t=1444s</a:t>
            </a:r>
            <a:endParaRPr lang="hu-HU" dirty="0"/>
          </a:p>
          <a:p>
            <a:endParaRPr lang="hu-HU" dirty="0"/>
          </a:p>
        </p:txBody>
      </p:sp>
    </p:spTree>
    <p:extLst>
      <p:ext uri="{BB962C8B-B14F-4D97-AF65-F5344CB8AC3E}">
        <p14:creationId xmlns:p14="http://schemas.microsoft.com/office/powerpoint/2010/main" val="2078497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FBC3AB8-1074-4482-A71C-7606F10FB2C3}"/>
              </a:ext>
            </a:extLst>
          </p:cNvPr>
          <p:cNvSpPr>
            <a:spLocks noGrp="1"/>
          </p:cNvSpPr>
          <p:nvPr>
            <p:ph type="title"/>
          </p:nvPr>
        </p:nvSpPr>
        <p:spPr>
          <a:xfrm>
            <a:off x="2012061" y="2498217"/>
            <a:ext cx="7729728" cy="1188720"/>
          </a:xfrm>
        </p:spPr>
        <p:txBody>
          <a:bodyPr>
            <a:normAutofit/>
          </a:bodyPr>
          <a:lstStyle/>
          <a:p>
            <a:r>
              <a:rPr lang="hu-HU" dirty="0"/>
              <a:t>Köszönöm a figyelmet!</a:t>
            </a:r>
            <a:br>
              <a:rPr lang="hu-HU" dirty="0"/>
            </a:br>
            <a:r>
              <a:rPr lang="hu-HU" dirty="0"/>
              <a:t>Jó tanulást!</a:t>
            </a:r>
          </a:p>
        </p:txBody>
      </p:sp>
      <p:sp>
        <p:nvSpPr>
          <p:cNvPr id="3" name="Szövegdoboz 2">
            <a:extLst>
              <a:ext uri="{FF2B5EF4-FFF2-40B4-BE49-F238E27FC236}">
                <a16:creationId xmlns:a16="http://schemas.microsoft.com/office/drawing/2014/main" id="{594FD65F-124E-4454-ABBA-2EAF9D7FCD09}"/>
              </a:ext>
            </a:extLst>
          </p:cNvPr>
          <p:cNvSpPr txBox="1"/>
          <p:nvPr/>
        </p:nvSpPr>
        <p:spPr>
          <a:xfrm>
            <a:off x="8429625" y="5438775"/>
            <a:ext cx="3305175" cy="646331"/>
          </a:xfrm>
          <a:prstGeom prst="rect">
            <a:avLst/>
          </a:prstGeom>
          <a:noFill/>
        </p:spPr>
        <p:txBody>
          <a:bodyPr wrap="square" rtlCol="0">
            <a:spAutoFit/>
          </a:bodyPr>
          <a:lstStyle/>
          <a:p>
            <a:r>
              <a:rPr lang="hu-HU" dirty="0"/>
              <a:t>Készítette: Farkas Imre </a:t>
            </a:r>
          </a:p>
          <a:p>
            <a:r>
              <a:rPr lang="hu-HU" dirty="0"/>
              <a:t>elérhetőség: farkasi@uniduna.hu</a:t>
            </a:r>
          </a:p>
        </p:txBody>
      </p:sp>
    </p:spTree>
    <p:extLst>
      <p:ext uri="{BB962C8B-B14F-4D97-AF65-F5344CB8AC3E}">
        <p14:creationId xmlns:p14="http://schemas.microsoft.com/office/powerpoint/2010/main" val="2808186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15F11F-3642-43B8-BC9D-125367C9F297}"/>
              </a:ext>
            </a:extLst>
          </p:cNvPr>
          <p:cNvSpPr>
            <a:spLocks noGrp="1"/>
          </p:cNvSpPr>
          <p:nvPr>
            <p:ph type="title"/>
          </p:nvPr>
        </p:nvSpPr>
        <p:spPr>
          <a:xfrm>
            <a:off x="1611801" y="990599"/>
            <a:ext cx="5512899" cy="829129"/>
          </a:xfrm>
        </p:spPr>
        <p:txBody>
          <a:bodyPr vert="horz" lIns="91440" tIns="45720" rIns="91440" bIns="0" rtlCol="0" anchor="b">
            <a:normAutofit/>
          </a:bodyPr>
          <a:lstStyle/>
          <a:p>
            <a:r>
              <a:rPr lang="en-US" sz="3600" dirty="0" err="1"/>
              <a:t>Problémák</a:t>
            </a:r>
            <a:r>
              <a:rPr lang="en-US" sz="3600" dirty="0"/>
              <a:t> </a:t>
            </a:r>
            <a:r>
              <a:rPr lang="en-US" sz="3600" dirty="0" err="1"/>
              <a:t>az</a:t>
            </a:r>
            <a:r>
              <a:rPr lang="en-US" sz="3600" dirty="0"/>
              <a:t> IPv4-el</a:t>
            </a:r>
          </a:p>
        </p:txBody>
      </p:sp>
      <p:pic>
        <p:nvPicPr>
          <p:cNvPr id="5" name="Kép 4">
            <a:extLst>
              <a:ext uri="{FF2B5EF4-FFF2-40B4-BE49-F238E27FC236}">
                <a16:creationId xmlns:a16="http://schemas.microsoft.com/office/drawing/2014/main" id="{6C66C78A-21C5-4203-9808-D27F5831FE3A}"/>
              </a:ext>
            </a:extLst>
          </p:cNvPr>
          <p:cNvPicPr>
            <a:picLocks noChangeAspect="1"/>
          </p:cNvPicPr>
          <p:nvPr/>
        </p:nvPicPr>
        <p:blipFill>
          <a:blip r:embed="rId2"/>
          <a:stretch>
            <a:fillRect/>
          </a:stretch>
        </p:blipFill>
        <p:spPr>
          <a:xfrm>
            <a:off x="4932699" y="2409349"/>
            <a:ext cx="6282919" cy="2701655"/>
          </a:xfrm>
          <a:prstGeom prst="rect">
            <a:avLst/>
          </a:prstGeom>
        </p:spPr>
      </p:pic>
    </p:spTree>
    <p:extLst>
      <p:ext uri="{BB962C8B-B14F-4D97-AF65-F5344CB8AC3E}">
        <p14:creationId xmlns:p14="http://schemas.microsoft.com/office/powerpoint/2010/main" val="1612775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2BE0928-DD27-47D2-A3BD-897DDB0ADD15}"/>
              </a:ext>
            </a:extLst>
          </p:cNvPr>
          <p:cNvSpPr>
            <a:spLocks noGrp="1"/>
          </p:cNvSpPr>
          <p:nvPr>
            <p:ph type="title"/>
          </p:nvPr>
        </p:nvSpPr>
        <p:spPr>
          <a:xfrm>
            <a:off x="1573701" y="0"/>
            <a:ext cx="7284549" cy="1868760"/>
          </a:xfrm>
        </p:spPr>
        <p:txBody>
          <a:bodyPr vert="horz" lIns="91440" tIns="45720" rIns="91440" bIns="0" rtlCol="0" anchor="b">
            <a:normAutofit/>
          </a:bodyPr>
          <a:lstStyle/>
          <a:p>
            <a:r>
              <a:rPr lang="en-US" sz="3100" dirty="0" err="1"/>
              <a:t>Címtartomány</a:t>
            </a:r>
            <a:r>
              <a:rPr lang="en-US" sz="3100" dirty="0"/>
              <a:t> </a:t>
            </a:r>
            <a:r>
              <a:rPr lang="en-US" sz="3100" dirty="0" err="1"/>
              <a:t>kimerülésének</a:t>
            </a:r>
            <a:r>
              <a:rPr lang="en-US" sz="3100" dirty="0"/>
              <a:t> </a:t>
            </a:r>
            <a:r>
              <a:rPr lang="en-US" sz="3100" dirty="0" err="1"/>
              <a:t>okai</a:t>
            </a:r>
            <a:endParaRPr lang="en-US" sz="3100" dirty="0"/>
          </a:p>
        </p:txBody>
      </p:sp>
      <p:pic>
        <p:nvPicPr>
          <p:cNvPr id="4" name="Kép 3">
            <a:extLst>
              <a:ext uri="{FF2B5EF4-FFF2-40B4-BE49-F238E27FC236}">
                <a16:creationId xmlns:a16="http://schemas.microsoft.com/office/drawing/2014/main" id="{95D54B2D-FAF5-4AB5-B2FB-EDD213B22516}"/>
              </a:ext>
            </a:extLst>
          </p:cNvPr>
          <p:cNvPicPr>
            <a:picLocks noChangeAspect="1"/>
          </p:cNvPicPr>
          <p:nvPr/>
        </p:nvPicPr>
        <p:blipFill>
          <a:blip r:embed="rId2"/>
          <a:stretch>
            <a:fillRect/>
          </a:stretch>
        </p:blipFill>
        <p:spPr>
          <a:xfrm>
            <a:off x="4732674" y="2409349"/>
            <a:ext cx="6282919" cy="2984387"/>
          </a:xfrm>
          <a:prstGeom prst="rect">
            <a:avLst/>
          </a:prstGeom>
        </p:spPr>
      </p:pic>
    </p:spTree>
    <p:extLst>
      <p:ext uri="{BB962C8B-B14F-4D97-AF65-F5344CB8AC3E}">
        <p14:creationId xmlns:p14="http://schemas.microsoft.com/office/powerpoint/2010/main" val="1328617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087926" y="0"/>
            <a:ext cx="7398849" cy="1868760"/>
          </a:xfrm>
        </p:spPr>
        <p:txBody>
          <a:bodyPr vert="horz" lIns="91440" tIns="45720" rIns="91440" bIns="0" rtlCol="0" anchor="b">
            <a:normAutofit/>
          </a:bodyPr>
          <a:lstStyle/>
          <a:p>
            <a:r>
              <a:rPr lang="hu-HU" sz="3600" dirty="0"/>
              <a:t>IPv4 csomag fejléce</a:t>
            </a:r>
            <a:endParaRPr lang="en-US" sz="3600" dirty="0"/>
          </a:p>
        </p:txBody>
      </p:sp>
      <p:pic>
        <p:nvPicPr>
          <p:cNvPr id="4" name="Kép 3">
            <a:extLst>
              <a:ext uri="{FF2B5EF4-FFF2-40B4-BE49-F238E27FC236}">
                <a16:creationId xmlns:a16="http://schemas.microsoft.com/office/drawing/2014/main" id="{7217A64F-EBA9-47FB-8E3D-9A36EFD733A7}"/>
              </a:ext>
            </a:extLst>
          </p:cNvPr>
          <p:cNvPicPr>
            <a:picLocks noChangeAspect="1"/>
          </p:cNvPicPr>
          <p:nvPr/>
        </p:nvPicPr>
        <p:blipFill rotWithShape="1">
          <a:blip r:embed="rId2"/>
          <a:srcRect l="4304" r="1034"/>
          <a:stretch/>
        </p:blipFill>
        <p:spPr>
          <a:xfrm>
            <a:off x="4704099" y="1983120"/>
            <a:ext cx="6282919" cy="3866172"/>
          </a:xfrm>
          <a:prstGeom prst="rect">
            <a:avLst/>
          </a:prstGeom>
        </p:spPr>
      </p:pic>
    </p:spTree>
    <p:extLst>
      <p:ext uri="{BB962C8B-B14F-4D97-AF65-F5344CB8AC3E}">
        <p14:creationId xmlns:p14="http://schemas.microsoft.com/office/powerpoint/2010/main" val="231006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34696" y="1295400"/>
            <a:ext cx="9520158" cy="558354"/>
          </a:xfrm>
        </p:spPr>
        <p:txBody>
          <a:bodyPr/>
          <a:lstStyle/>
          <a:p>
            <a:r>
              <a:rPr lang="hu-HU" sz="3200" dirty="0"/>
              <a:t>IPv4 csomag fejléce</a:t>
            </a:r>
            <a:endParaRPr lang="hu-HU" dirty="0"/>
          </a:p>
        </p:txBody>
      </p:sp>
      <p:pic>
        <p:nvPicPr>
          <p:cNvPr id="4" name="Kép 3">
            <a:extLst>
              <a:ext uri="{FF2B5EF4-FFF2-40B4-BE49-F238E27FC236}">
                <a16:creationId xmlns:a16="http://schemas.microsoft.com/office/drawing/2014/main" id="{3F74FC39-3A74-4857-9D06-1F706C0F3164}"/>
              </a:ext>
            </a:extLst>
          </p:cNvPr>
          <p:cNvPicPr>
            <a:picLocks noChangeAspect="1"/>
          </p:cNvPicPr>
          <p:nvPr/>
        </p:nvPicPr>
        <p:blipFill>
          <a:blip r:embed="rId2"/>
          <a:stretch>
            <a:fillRect/>
          </a:stretch>
        </p:blipFill>
        <p:spPr>
          <a:xfrm>
            <a:off x="314632" y="2313847"/>
            <a:ext cx="3962400" cy="2142744"/>
          </a:xfrm>
          <a:prstGeom prst="rect">
            <a:avLst/>
          </a:prstGeom>
        </p:spPr>
      </p:pic>
      <p:pic>
        <p:nvPicPr>
          <p:cNvPr id="8" name="Kép 7">
            <a:extLst>
              <a:ext uri="{FF2B5EF4-FFF2-40B4-BE49-F238E27FC236}">
                <a16:creationId xmlns:a16="http://schemas.microsoft.com/office/drawing/2014/main" id="{AC61D7E7-07CA-4087-95B6-01132F3CEC27}"/>
              </a:ext>
            </a:extLst>
          </p:cNvPr>
          <p:cNvPicPr>
            <a:picLocks noChangeAspect="1"/>
          </p:cNvPicPr>
          <p:nvPr/>
        </p:nvPicPr>
        <p:blipFill>
          <a:blip r:embed="rId3"/>
          <a:stretch>
            <a:fillRect/>
          </a:stretch>
        </p:blipFill>
        <p:spPr>
          <a:xfrm>
            <a:off x="4534014" y="2224548"/>
            <a:ext cx="3815320" cy="2408903"/>
          </a:xfrm>
          <a:prstGeom prst="rect">
            <a:avLst/>
          </a:prstGeom>
        </p:spPr>
      </p:pic>
      <p:pic>
        <p:nvPicPr>
          <p:cNvPr id="10" name="Kép 9">
            <a:extLst>
              <a:ext uri="{FF2B5EF4-FFF2-40B4-BE49-F238E27FC236}">
                <a16:creationId xmlns:a16="http://schemas.microsoft.com/office/drawing/2014/main" id="{83A1164C-563F-4C38-8081-1E1B2DB9B810}"/>
              </a:ext>
            </a:extLst>
          </p:cNvPr>
          <p:cNvPicPr>
            <a:picLocks noChangeAspect="1"/>
          </p:cNvPicPr>
          <p:nvPr/>
        </p:nvPicPr>
        <p:blipFill>
          <a:blip r:embed="rId4"/>
          <a:stretch>
            <a:fillRect/>
          </a:stretch>
        </p:blipFill>
        <p:spPr>
          <a:xfrm>
            <a:off x="8527658" y="2290996"/>
            <a:ext cx="3499497" cy="2188446"/>
          </a:xfrm>
          <a:prstGeom prst="rect">
            <a:avLst/>
          </a:prstGeom>
        </p:spPr>
      </p:pic>
    </p:spTree>
    <p:extLst>
      <p:ext uri="{BB962C8B-B14F-4D97-AF65-F5344CB8AC3E}">
        <p14:creationId xmlns:p14="http://schemas.microsoft.com/office/powerpoint/2010/main" val="99262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A37C1-2FF8-43CA-9FBD-A4DD03645E18}"/>
              </a:ext>
            </a:extLst>
          </p:cNvPr>
          <p:cNvSpPr>
            <a:spLocks noGrp="1"/>
          </p:cNvSpPr>
          <p:nvPr>
            <p:ph type="title"/>
          </p:nvPr>
        </p:nvSpPr>
        <p:spPr>
          <a:xfrm>
            <a:off x="1534696" y="804519"/>
            <a:ext cx="9520158" cy="1049235"/>
          </a:xfrm>
        </p:spPr>
        <p:txBody>
          <a:bodyPr/>
          <a:lstStyle/>
          <a:p>
            <a:r>
              <a:rPr lang="hu-HU" sz="3200" dirty="0"/>
              <a:t>IPv4 csomag fejléce</a:t>
            </a:r>
            <a:endParaRPr lang="hu-HU" dirty="0"/>
          </a:p>
        </p:txBody>
      </p:sp>
      <p:pic>
        <p:nvPicPr>
          <p:cNvPr id="4" name="Kép 3">
            <a:extLst>
              <a:ext uri="{FF2B5EF4-FFF2-40B4-BE49-F238E27FC236}">
                <a16:creationId xmlns:a16="http://schemas.microsoft.com/office/drawing/2014/main" id="{11730B3E-8487-4BC7-A086-4207D8E29E10}"/>
              </a:ext>
            </a:extLst>
          </p:cNvPr>
          <p:cNvPicPr>
            <a:picLocks noChangeAspect="1"/>
          </p:cNvPicPr>
          <p:nvPr/>
        </p:nvPicPr>
        <p:blipFill>
          <a:blip r:embed="rId2"/>
          <a:stretch>
            <a:fillRect/>
          </a:stretch>
        </p:blipFill>
        <p:spPr>
          <a:xfrm>
            <a:off x="338023" y="2194590"/>
            <a:ext cx="3875560" cy="1689152"/>
          </a:xfrm>
          <a:prstGeom prst="rect">
            <a:avLst/>
          </a:prstGeom>
        </p:spPr>
      </p:pic>
      <p:pic>
        <p:nvPicPr>
          <p:cNvPr id="6" name="Kép 5">
            <a:extLst>
              <a:ext uri="{FF2B5EF4-FFF2-40B4-BE49-F238E27FC236}">
                <a16:creationId xmlns:a16="http://schemas.microsoft.com/office/drawing/2014/main" id="{3259000F-8E25-49B3-887C-A90B1C5AE8E3}"/>
              </a:ext>
            </a:extLst>
          </p:cNvPr>
          <p:cNvPicPr>
            <a:picLocks noChangeAspect="1"/>
          </p:cNvPicPr>
          <p:nvPr/>
        </p:nvPicPr>
        <p:blipFill>
          <a:blip r:embed="rId3"/>
          <a:stretch>
            <a:fillRect/>
          </a:stretch>
        </p:blipFill>
        <p:spPr>
          <a:xfrm>
            <a:off x="4324352" y="2194590"/>
            <a:ext cx="4826466" cy="909484"/>
          </a:xfrm>
          <a:prstGeom prst="rect">
            <a:avLst/>
          </a:prstGeom>
        </p:spPr>
      </p:pic>
      <p:pic>
        <p:nvPicPr>
          <p:cNvPr id="8" name="Kép 7">
            <a:extLst>
              <a:ext uri="{FF2B5EF4-FFF2-40B4-BE49-F238E27FC236}">
                <a16:creationId xmlns:a16="http://schemas.microsoft.com/office/drawing/2014/main" id="{AAF79F78-9113-4052-928F-8750F59FF1D6}"/>
              </a:ext>
            </a:extLst>
          </p:cNvPr>
          <p:cNvPicPr>
            <a:picLocks noChangeAspect="1"/>
          </p:cNvPicPr>
          <p:nvPr/>
        </p:nvPicPr>
        <p:blipFill>
          <a:blip r:embed="rId4"/>
          <a:stretch>
            <a:fillRect/>
          </a:stretch>
        </p:blipFill>
        <p:spPr>
          <a:xfrm>
            <a:off x="8613059" y="2649332"/>
            <a:ext cx="3417477" cy="1717123"/>
          </a:xfrm>
          <a:prstGeom prst="rect">
            <a:avLst/>
          </a:prstGeom>
        </p:spPr>
      </p:pic>
      <p:pic>
        <p:nvPicPr>
          <p:cNvPr id="10" name="Kép 9">
            <a:extLst>
              <a:ext uri="{FF2B5EF4-FFF2-40B4-BE49-F238E27FC236}">
                <a16:creationId xmlns:a16="http://schemas.microsoft.com/office/drawing/2014/main" id="{3126E431-3CFE-41AF-BA39-9931536BC8E6}"/>
              </a:ext>
            </a:extLst>
          </p:cNvPr>
          <p:cNvPicPr>
            <a:picLocks noChangeAspect="1"/>
          </p:cNvPicPr>
          <p:nvPr/>
        </p:nvPicPr>
        <p:blipFill>
          <a:blip r:embed="rId5"/>
          <a:stretch>
            <a:fillRect/>
          </a:stretch>
        </p:blipFill>
        <p:spPr>
          <a:xfrm>
            <a:off x="3401960" y="3905865"/>
            <a:ext cx="5024438" cy="2586038"/>
          </a:xfrm>
          <a:prstGeom prst="rect">
            <a:avLst/>
          </a:prstGeom>
        </p:spPr>
      </p:pic>
    </p:spTree>
    <p:extLst>
      <p:ext uri="{BB962C8B-B14F-4D97-AF65-F5344CB8AC3E}">
        <p14:creationId xmlns:p14="http://schemas.microsoft.com/office/powerpoint/2010/main" val="275010590"/>
      </p:ext>
    </p:extLst>
  </p:cSld>
  <p:clrMapOvr>
    <a:masterClrMapping/>
  </p:clrMapOvr>
</p:sld>
</file>

<file path=ppt/theme/theme1.xml><?xml version="1.0" encoding="utf-8"?>
<a:theme xmlns:a="http://schemas.openxmlformats.org/drawingml/2006/main" name="Galéria">
  <a:themeElements>
    <a:clrScheme name="Galéri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éri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éri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2893</TotalTime>
  <Words>2207</Words>
  <Application>Microsoft Office PowerPoint</Application>
  <PresentationFormat>Szélesvásznú</PresentationFormat>
  <Paragraphs>165</Paragraphs>
  <Slides>47</Slides>
  <Notes>0</Notes>
  <HiddenSlides>0</HiddenSlides>
  <MMClips>0</MMClips>
  <ScaleCrop>false</ScaleCrop>
  <HeadingPairs>
    <vt:vector size="6" baseType="variant">
      <vt:variant>
        <vt:lpstr>Használt betűtípusok</vt:lpstr>
      </vt:variant>
      <vt:variant>
        <vt:i4>4</vt:i4>
      </vt:variant>
      <vt:variant>
        <vt:lpstr>Téma</vt:lpstr>
      </vt:variant>
      <vt:variant>
        <vt:i4>1</vt:i4>
      </vt:variant>
      <vt:variant>
        <vt:lpstr>Diacímek</vt:lpstr>
      </vt:variant>
      <vt:variant>
        <vt:i4>47</vt:i4>
      </vt:variant>
    </vt:vector>
  </HeadingPairs>
  <TitlesOfParts>
    <vt:vector size="52" baseType="lpstr">
      <vt:lpstr>arial</vt:lpstr>
      <vt:lpstr>arial</vt:lpstr>
      <vt:lpstr>Gill Sans MT</vt:lpstr>
      <vt:lpstr>Times New Roman</vt:lpstr>
      <vt:lpstr>Galéria</vt:lpstr>
      <vt:lpstr>PowerPoint-bemutató</vt:lpstr>
      <vt:lpstr>Alhálózat számítási példa II. (gyakorlás)</vt:lpstr>
      <vt:lpstr>Alhálózat számítási példa III. (gyakorlás)</vt:lpstr>
      <vt:lpstr>IPv4 felépítése (ismétlés)</vt:lpstr>
      <vt:lpstr>Problémák az IPv4-el</vt:lpstr>
      <vt:lpstr>Címtartomány kimerülésének okai</vt:lpstr>
      <vt:lpstr>IPv4 csomag fejléce</vt:lpstr>
      <vt:lpstr>IPv4 csomag fejléce</vt:lpstr>
      <vt:lpstr>IPv4 csomag fejléce</vt:lpstr>
      <vt:lpstr>IPv4 csomag fejléce</vt:lpstr>
      <vt:lpstr>Miért húzzuk még mindig?</vt:lpstr>
      <vt:lpstr>IPv6 koncepciója</vt:lpstr>
      <vt:lpstr>IPv6 főbb jellemzői</vt:lpstr>
      <vt:lpstr>IPv6 címek leírása</vt:lpstr>
      <vt:lpstr>Címstruktúra</vt:lpstr>
      <vt:lpstr>IPv6 címzési módok 1.</vt:lpstr>
      <vt:lpstr>IPv6 címzési módok 2.</vt:lpstr>
      <vt:lpstr>IPv6 címek ábrázolása 1.</vt:lpstr>
      <vt:lpstr>IPv6 címek ábrázolása 2.</vt:lpstr>
      <vt:lpstr>IPv6 cím általános felépítése</vt:lpstr>
      <vt:lpstr>IPv6 csomag fejléce</vt:lpstr>
      <vt:lpstr>IPv6 csomag fejléc részei 1.</vt:lpstr>
      <vt:lpstr>IPv6 csomag fejléc részei 2.</vt:lpstr>
      <vt:lpstr>IPv6-ról</vt:lpstr>
      <vt:lpstr>IPv6-ról</vt:lpstr>
      <vt:lpstr>Az IPv6 előnyei az IPv4-hez képest</vt:lpstr>
      <vt:lpstr>IPv4-es cím átírása IPv6-os címmé</vt:lpstr>
      <vt:lpstr>Packet Tracer és elemei 1.</vt:lpstr>
      <vt:lpstr>Packet Tracer elemei 2.</vt:lpstr>
      <vt:lpstr>Packet Tracer elemei 3.</vt:lpstr>
      <vt:lpstr>Packet Tracer IP cím</vt:lpstr>
      <vt:lpstr>Packet Tracer Windows alapparancsok</vt:lpstr>
      <vt:lpstr>Packet Tracer Windows alapparancsok</vt:lpstr>
      <vt:lpstr>Packet Tracer</vt:lpstr>
      <vt:lpstr>Packet Tracer felülete</vt:lpstr>
      <vt:lpstr>Packet Tracer</vt:lpstr>
      <vt:lpstr>Packet Tracer</vt:lpstr>
      <vt:lpstr>Packet Tracer</vt:lpstr>
      <vt:lpstr>Packet Tracer</vt:lpstr>
      <vt:lpstr>Packet Tracer</vt:lpstr>
      <vt:lpstr>Packet Tracer</vt:lpstr>
      <vt:lpstr>Packet Tracer: első hálózat</vt:lpstr>
      <vt:lpstr>Packet Tracer</vt:lpstr>
      <vt:lpstr>Packet Tracer</vt:lpstr>
      <vt:lpstr>Packet Tracer: második hálózat</vt:lpstr>
      <vt:lpstr>Felhasznált irodalom</vt:lpstr>
      <vt:lpstr>Köszönöm a figyelmet! Jó tanulást!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Lenovo</dc:creator>
  <cp:lastModifiedBy>Tantermi Előadó</cp:lastModifiedBy>
  <cp:revision>31</cp:revision>
  <dcterms:created xsi:type="dcterms:W3CDTF">2020-11-12T19:40:09Z</dcterms:created>
  <dcterms:modified xsi:type="dcterms:W3CDTF">2021-11-27T07:58:49Z</dcterms:modified>
</cp:coreProperties>
</file>